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88163" cy="100187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B122"/>
    <a:srgbClr val="21B413"/>
    <a:srgbClr val="8A095B"/>
    <a:srgbClr val="00AE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4" autoAdjust="0"/>
    <p:restoredTop sz="94660"/>
  </p:normalViewPr>
  <p:slideViewPr>
    <p:cSldViewPr snapToGrid="0" showGuides="1">
      <p:cViewPr varScale="1">
        <p:scale>
          <a:sx n="63" d="100"/>
          <a:sy n="63" d="100"/>
        </p:scale>
        <p:origin x="764" y="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ilie Woodroffe" userId="b157383c7860d663" providerId="LiveId" clId="{60B9D89A-A05C-48C7-AB38-252F8245CAE0}"/>
    <pc:docChg chg="modSld">
      <pc:chgData name="Emilie Woodroffe" userId="b157383c7860d663" providerId="LiveId" clId="{60B9D89A-A05C-48C7-AB38-252F8245CAE0}" dt="2025-01-06T17:14:49.872" v="0" actId="20577"/>
      <pc:docMkLst>
        <pc:docMk/>
      </pc:docMkLst>
      <pc:sldChg chg="modSp mod">
        <pc:chgData name="Emilie Woodroffe" userId="b157383c7860d663" providerId="LiveId" clId="{60B9D89A-A05C-48C7-AB38-252F8245CAE0}" dt="2025-01-06T17:14:49.872" v="0" actId="20577"/>
        <pc:sldMkLst>
          <pc:docMk/>
          <pc:sldMk cId="4172752275" sldId="256"/>
        </pc:sldMkLst>
        <pc:spChg chg="mod">
          <ac:chgData name="Emilie Woodroffe" userId="b157383c7860d663" providerId="LiveId" clId="{60B9D89A-A05C-48C7-AB38-252F8245CAE0}" dt="2025-01-06T17:14:49.872" v="0" actId="20577"/>
          <ac:spMkLst>
            <pc:docMk/>
            <pc:sldMk cId="4172752275" sldId="256"/>
            <ac:spMk id="10" creationId="{5B406134-6E90-42DF-F5C3-1FFADC555A85}"/>
          </ac:spMkLst>
        </pc:spChg>
      </pc:sldChg>
    </pc:docChg>
  </pc:docChgLst>
  <pc:docChgLst>
    <pc:chgData name="Emilie Woodroffe" userId="b157383c7860d663" providerId="LiveId" clId="{276BEB98-B663-4D1C-8A54-2EC809A5C10D}"/>
    <pc:docChg chg="custSel modSld">
      <pc:chgData name="Emilie Woodroffe" userId="b157383c7860d663" providerId="LiveId" clId="{276BEB98-B663-4D1C-8A54-2EC809A5C10D}" dt="2024-11-07T11:59:14.242" v="8"/>
      <pc:docMkLst>
        <pc:docMk/>
      </pc:docMkLst>
      <pc:sldChg chg="addSp delSp modSp mod">
        <pc:chgData name="Emilie Woodroffe" userId="b157383c7860d663" providerId="LiveId" clId="{276BEB98-B663-4D1C-8A54-2EC809A5C10D}" dt="2024-11-07T11:59:14.242" v="8"/>
        <pc:sldMkLst>
          <pc:docMk/>
          <pc:sldMk cId="4172752275" sldId="256"/>
        </pc:sldMkLst>
        <pc:spChg chg="ord">
          <ac:chgData name="Emilie Woodroffe" userId="b157383c7860d663" providerId="LiveId" clId="{276BEB98-B663-4D1C-8A54-2EC809A5C10D}" dt="2024-11-07T11:58:15.170" v="6" actId="166"/>
          <ac:spMkLst>
            <pc:docMk/>
            <pc:sldMk cId="4172752275" sldId="256"/>
            <ac:spMk id="2" creationId="{E3EFF1DE-28E5-B941-DE5B-EA545149903F}"/>
          </ac:spMkLst>
        </pc:spChg>
        <pc:spChg chg="add mod">
          <ac:chgData name="Emilie Woodroffe" userId="b157383c7860d663" providerId="LiveId" clId="{276BEB98-B663-4D1C-8A54-2EC809A5C10D}" dt="2024-11-07T11:57:52.993" v="2"/>
          <ac:spMkLst>
            <pc:docMk/>
            <pc:sldMk cId="4172752275" sldId="256"/>
            <ac:spMk id="5" creationId="{674FCDC0-3C87-9885-644D-B5E924B80AE4}"/>
          </ac:spMkLst>
        </pc:spChg>
        <pc:spChg chg="add mod">
          <ac:chgData name="Emilie Woodroffe" userId="b157383c7860d663" providerId="LiveId" clId="{276BEB98-B663-4D1C-8A54-2EC809A5C10D}" dt="2024-11-07T11:59:14.242" v="8"/>
          <ac:spMkLst>
            <pc:docMk/>
            <pc:sldMk cId="4172752275" sldId="256"/>
            <ac:spMk id="6" creationId="{CC948C30-2A68-025F-A8E5-6511CBCB4A88}"/>
          </ac:spMkLst>
        </pc:spChg>
        <pc:spChg chg="add mod">
          <ac:chgData name="Emilie Woodroffe" userId="b157383c7860d663" providerId="LiveId" clId="{276BEB98-B663-4D1C-8A54-2EC809A5C10D}" dt="2024-11-07T11:57:52.993" v="2"/>
          <ac:spMkLst>
            <pc:docMk/>
            <pc:sldMk cId="4172752275" sldId="256"/>
            <ac:spMk id="7" creationId="{61F3C71C-165B-F8F9-A2CD-168B4E05F21E}"/>
          </ac:spMkLst>
        </pc:spChg>
        <pc:spChg chg="add mod ord">
          <ac:chgData name="Emilie Woodroffe" userId="b157383c7860d663" providerId="LiveId" clId="{276BEB98-B663-4D1C-8A54-2EC809A5C10D}" dt="2024-11-07T11:58:19.166" v="7" actId="167"/>
          <ac:spMkLst>
            <pc:docMk/>
            <pc:sldMk cId="4172752275" sldId="256"/>
            <ac:spMk id="10" creationId="{5B406134-6E90-42DF-F5C3-1FFADC555A85}"/>
          </ac:spMkLst>
        </pc:spChg>
        <pc:spChg chg="mod">
          <ac:chgData name="Emilie Woodroffe" userId="b157383c7860d663" providerId="LiveId" clId="{276BEB98-B663-4D1C-8A54-2EC809A5C10D}" dt="2024-11-07T11:58:00.734" v="4" actId="14100"/>
          <ac:spMkLst>
            <pc:docMk/>
            <pc:sldMk cId="4172752275" sldId="256"/>
            <ac:spMk id="15" creationId="{62446484-3D5F-4B8F-BDB7-132DCAA48395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3784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31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68918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75872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32238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69063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79216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15483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94098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8301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0885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6EF688-72EB-4B25-AA9C-B95F9652A26B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6833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pln.myvle.co.uk/index.php?name=FileManager&amp;fid=4L24262928282727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5B406134-6E90-42DF-F5C3-1FFADC555A85}"/>
              </a:ext>
            </a:extLst>
          </p:cNvPr>
          <p:cNvSpPr txBox="1"/>
          <p:nvPr/>
        </p:nvSpPr>
        <p:spPr>
          <a:xfrm>
            <a:off x="225523" y="148542"/>
            <a:ext cx="7148987" cy="830997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8A095B"/>
                </a:solidFill>
                <a:latin typeface="Century Gothic" panose="020B0502020202020204" pitchFamily="34" charset="0"/>
              </a:rPr>
              <a:t>Medium Term Plan </a:t>
            </a:r>
          </a:p>
          <a:p>
            <a:r>
              <a:rPr lang="en-GB" sz="2400" b="1">
                <a:solidFill>
                  <a:srgbClr val="8A095B"/>
                </a:solidFill>
                <a:latin typeface="Century Gothic" panose="020B0502020202020204" pitchFamily="34" charset="0"/>
              </a:rPr>
              <a:t>Stage 3 </a:t>
            </a:r>
            <a:r>
              <a:rPr lang="en-GB" sz="2400" b="1" dirty="0">
                <a:solidFill>
                  <a:srgbClr val="8A095B"/>
                </a:solidFill>
                <a:latin typeface="Century Gothic" panose="020B0502020202020204" pitchFamily="34" charset="0"/>
              </a:rPr>
              <a:t>Out of this world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57053" y="6485251"/>
            <a:ext cx="324960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© Primary Languages Network 2024</a:t>
            </a:r>
            <a:endParaRPr lang="en-GB" sz="1400" dirty="0">
              <a:latin typeface="Century Gothic" panose="020B0502020202020204" pitchFamily="34" charset="0"/>
            </a:endParaRPr>
          </a:p>
        </p:txBody>
      </p:sp>
      <p:sp>
        <p:nvSpPr>
          <p:cNvPr id="15" name="TextBox 8">
            <a:extLst>
              <a:ext uri="{FF2B5EF4-FFF2-40B4-BE49-F238E27FC236}">
                <a16:creationId xmlns:a16="http://schemas.microsoft.com/office/drawing/2014/main" id="{62446484-3D5F-4B8F-BDB7-132DCAA48395}"/>
              </a:ext>
            </a:extLst>
          </p:cNvPr>
          <p:cNvSpPr txBox="1"/>
          <p:nvPr/>
        </p:nvSpPr>
        <p:spPr>
          <a:xfrm>
            <a:off x="8296102" y="4775809"/>
            <a:ext cx="3646456" cy="307777"/>
          </a:xfrm>
          <a:prstGeom prst="rect">
            <a:avLst/>
          </a:prstGeom>
          <a:noFill/>
          <a:ln w="38100">
            <a:solidFill>
              <a:srgbClr val="21B413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400" dirty="0">
                <a:latin typeface="Century Gothic" panose="020B0502020202020204" pitchFamily="34" charset="0"/>
                <a:hlinkClick r:id="rId2"/>
              </a:rPr>
              <a:t>Examples of work – Out of this world</a:t>
            </a:r>
            <a:endParaRPr lang="en-GB" sz="1400" dirty="0">
              <a:latin typeface="Century Gothic" panose="020B0502020202020204" pitchFamily="34" charset="0"/>
            </a:endParaRPr>
          </a:p>
        </p:txBody>
      </p:sp>
      <p:pic>
        <p:nvPicPr>
          <p:cNvPr id="4" name="Picture 3" descr="A close-up of a logo&#10;&#10;Description automatically generated">
            <a:extLst>
              <a:ext uri="{FF2B5EF4-FFF2-40B4-BE49-F238E27FC236}">
                <a16:creationId xmlns:a16="http://schemas.microsoft.com/office/drawing/2014/main" id="{C2056252-C457-17C0-57DC-DCF3159AADB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1378" y="93736"/>
            <a:ext cx="1181299" cy="1181299"/>
          </a:xfrm>
          <a:prstGeom prst="rect">
            <a:avLst/>
          </a:prstGeom>
        </p:spPr>
      </p:pic>
      <p:pic>
        <p:nvPicPr>
          <p:cNvPr id="3" name="Picture 2" descr="A picture containing graphics, drawing, food&#10;&#10;Description automatically generated">
            <a:extLst>
              <a:ext uri="{FF2B5EF4-FFF2-40B4-BE49-F238E27FC236}">
                <a16:creationId xmlns:a16="http://schemas.microsoft.com/office/drawing/2014/main" id="{A613E132-B00D-4E84-9FB9-B5A92BAED3F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0872" y="284653"/>
            <a:ext cx="1081686" cy="72112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74FCDC0-3C87-9885-644D-B5E924B80AE4}"/>
              </a:ext>
            </a:extLst>
          </p:cNvPr>
          <p:cNvSpPr txBox="1"/>
          <p:nvPr/>
        </p:nvSpPr>
        <p:spPr>
          <a:xfrm>
            <a:off x="8296102" y="1498559"/>
            <a:ext cx="3637214" cy="28931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Learning Objective for each lesson: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14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can fill out an ID card.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4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can ask and answer several questions about myself.</a:t>
            </a:r>
            <a:endParaRPr lang="en-GB" sz="1400" dirty="0"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14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can use adjectives to describe planets.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4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can read and understand a story about planets.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4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can recall and use familiar vocabulary.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4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can create a poster about an imaginary planet.</a:t>
            </a:r>
            <a:endParaRPr lang="en-GB" sz="1400" b="1" dirty="0">
              <a:latin typeface="Century Gothic" panose="020B0502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C948C30-2A68-025F-A8E5-6511CBCB4A88}"/>
              </a:ext>
            </a:extLst>
          </p:cNvPr>
          <p:cNvSpPr txBox="1"/>
          <p:nvPr/>
        </p:nvSpPr>
        <p:spPr>
          <a:xfrm>
            <a:off x="258684" y="5482941"/>
            <a:ext cx="11693116" cy="954107"/>
          </a:xfrm>
          <a:prstGeom prst="rect">
            <a:avLst/>
          </a:prstGeom>
          <a:noFill/>
          <a:ln w="38100">
            <a:solidFill>
              <a:srgbClr val="8A095B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Key Performance Indicators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Can understand words on an ID card. Can ask and answer questions about someone’s identity. Can </a:t>
            </a:r>
            <a:r>
              <a:rPr lang="en-GB" sz="1400" b="0" i="0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understand planets in </a:t>
            </a:r>
            <a:r>
              <a:rPr lang="en-GB" sz="1400" dirty="0">
                <a:solidFill>
                  <a:srgbClr val="000000"/>
                </a:solidFill>
                <a:latin typeface="Century Gothic" panose="020B0502020202020204" pitchFamily="34" charset="0"/>
              </a:rPr>
              <a:t>Spanish</a:t>
            </a:r>
            <a:r>
              <a:rPr lang="en-GB" sz="1400" b="0" i="0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 and use adjectives to describe them.</a:t>
            </a:r>
            <a:r>
              <a:rPr lang="en-GB" sz="1400" dirty="0">
                <a:latin typeface="Century Gothic" panose="020B0502020202020204" pitchFamily="34" charset="0"/>
              </a:rPr>
              <a:t> Can </a:t>
            </a:r>
            <a:r>
              <a:rPr lang="en-GB" sz="1400" b="0" i="0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read and understand simple information about planets. </a:t>
            </a:r>
            <a:r>
              <a:rPr lang="en-GB" sz="1400" dirty="0">
                <a:latin typeface="Century Gothic" panose="020B0502020202020204" pitchFamily="34" charset="0"/>
              </a:rPr>
              <a:t>Can </a:t>
            </a:r>
            <a:r>
              <a:rPr lang="en-GB" sz="1400" b="0" i="0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create an imaginary planet and make a poster with information about it.</a:t>
            </a:r>
            <a:endParaRPr lang="en-GB" sz="1400" dirty="0">
              <a:latin typeface="Century Gothic" panose="020B0502020202020204" pitchFamily="34" charset="0"/>
            </a:endParaRPr>
          </a:p>
        </p:txBody>
      </p:sp>
      <p:sp>
        <p:nvSpPr>
          <p:cNvPr id="7" name="TextBox 5">
            <a:extLst>
              <a:ext uri="{FF2B5EF4-FFF2-40B4-BE49-F238E27FC236}">
                <a16:creationId xmlns:a16="http://schemas.microsoft.com/office/drawing/2014/main" id="{61F3C71C-165B-F8F9-A2CD-168B4E05F21E}"/>
              </a:ext>
            </a:extLst>
          </p:cNvPr>
          <p:cNvSpPr txBox="1"/>
          <p:nvPr/>
        </p:nvSpPr>
        <p:spPr>
          <a:xfrm>
            <a:off x="258684" y="977357"/>
            <a:ext cx="7837009" cy="4401205"/>
          </a:xfrm>
          <a:prstGeom prst="rect">
            <a:avLst/>
          </a:prstGeom>
          <a:noFill/>
          <a:ln w="38100">
            <a:solidFill>
              <a:srgbClr val="00AEEF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 b="1" dirty="0">
                <a:latin typeface="Century Gothic" panose="020B0502020202020204" pitchFamily="34" charset="0"/>
              </a:rPr>
              <a:t>In this module: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This half term, pupils will become space travellers and astronauts, exploring personal info Q and A, understanding important personal information on ID cards and creating their own ID card. They will listen to and join in with a “Galaxy adventure story”, practise adjectives and create their own imaginary planets, revisiting prior learning: colours, places in the city and weather phrases. 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dirty="0">
                <a:latin typeface="Century Gothic" panose="020B0502020202020204" pitchFamily="34" charset="0"/>
              </a:rPr>
              <a:t>Through songs, games and independent tasks, they will explore the following content, topics and language: 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Space travellers</a:t>
            </a:r>
          </a:p>
          <a:p>
            <a:pPr marL="285750" indent="-285750">
              <a:buFontTx/>
              <a:buChar char="-"/>
            </a:pPr>
            <a:r>
              <a:rPr lang="en-GB" sz="1400" dirty="0">
                <a:latin typeface="Century Gothic" panose="020B0502020202020204" pitchFamily="34" charset="0"/>
              </a:rPr>
              <a:t>Fill out an ID card.</a:t>
            </a:r>
          </a:p>
          <a:p>
            <a:pPr marL="285750" indent="-285750">
              <a:buFontTx/>
              <a:buChar char="-"/>
            </a:pPr>
            <a:r>
              <a:rPr lang="en-GB" sz="1400" dirty="0">
                <a:latin typeface="Century Gothic" panose="020B0502020202020204" pitchFamily="34" charset="0"/>
              </a:rPr>
              <a:t>Understand and create simple dialogues based on personal information.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Describing planets</a:t>
            </a:r>
          </a:p>
          <a:p>
            <a:pPr marL="285750" indent="-285750">
              <a:buFontTx/>
              <a:buChar char="-"/>
            </a:pPr>
            <a:r>
              <a:rPr lang="en-GB" sz="1400" dirty="0">
                <a:latin typeface="Century Gothic" panose="020B0502020202020204" pitchFamily="34" charset="0"/>
              </a:rPr>
              <a:t>Revisit familiar adjectives in new contexts.</a:t>
            </a:r>
          </a:p>
          <a:p>
            <a:pPr marL="285750" indent="-285750">
              <a:buFontTx/>
              <a:buChar char="-"/>
            </a:pPr>
            <a:r>
              <a:rPr lang="en-GB" sz="1400" dirty="0">
                <a:latin typeface="Century Gothic" panose="020B0502020202020204" pitchFamily="34" charset="0"/>
              </a:rPr>
              <a:t>Understand and use new adjectives to describe planets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A planet is born </a:t>
            </a:r>
          </a:p>
          <a:p>
            <a:pPr marL="171450" indent="-171450">
              <a:buFontTx/>
              <a:buChar char="-"/>
            </a:pPr>
            <a:r>
              <a:rPr lang="en-GB" sz="1400" dirty="0">
                <a:latin typeface="Century Gothic" panose="020B0502020202020204" pitchFamily="34" charset="0"/>
              </a:rPr>
              <a:t>Follow and understand a story</a:t>
            </a:r>
          </a:p>
          <a:p>
            <a:pPr marL="171450" indent="-171450">
              <a:buFontTx/>
              <a:buChar char="-"/>
            </a:pPr>
            <a:r>
              <a:rPr lang="en-GB" sz="1400" dirty="0">
                <a:latin typeface="Century Gothic" panose="020B0502020202020204" pitchFamily="34" charset="0"/>
              </a:rPr>
              <a:t>Revisit colours, places in the city and weather phrases. </a:t>
            </a:r>
          </a:p>
          <a:p>
            <a:pPr marL="171450" indent="-171450">
              <a:buFontTx/>
              <a:buChar char="-"/>
            </a:pPr>
            <a:r>
              <a:rPr lang="en-GB" sz="1400" dirty="0">
                <a:latin typeface="Century Gothic" panose="020B0502020202020204" pitchFamily="34" charset="0"/>
              </a:rPr>
              <a:t>Write a descriptive sentences and create your own imaginary planets.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3EFF1DE-28E5-B941-DE5B-EA545149903F}"/>
              </a:ext>
            </a:extLst>
          </p:cNvPr>
          <p:cNvSpPr/>
          <p:nvPr/>
        </p:nvSpPr>
        <p:spPr>
          <a:xfrm>
            <a:off x="0" y="-5507"/>
            <a:ext cx="12192000" cy="243632"/>
          </a:xfrm>
          <a:prstGeom prst="rect">
            <a:avLst/>
          </a:prstGeom>
          <a:solidFill>
            <a:srgbClr val="FAB1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27522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358</TotalTime>
  <Words>296</Words>
  <Application>Microsoft Office PowerPoint</Application>
  <PresentationFormat>Widescreen</PresentationFormat>
  <Paragraphs>29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Janet Lloyd</dc:creator>
  <cp:lastModifiedBy>Catherine Simms</cp:lastModifiedBy>
  <cp:revision>56</cp:revision>
  <cp:lastPrinted>2019-02-25T10:36:43Z</cp:lastPrinted>
  <dcterms:created xsi:type="dcterms:W3CDTF">2019-02-25T10:25:29Z</dcterms:created>
  <dcterms:modified xsi:type="dcterms:W3CDTF">2025-01-07T11:47:17Z</dcterms:modified>
</cp:coreProperties>
</file>