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122"/>
    <a:srgbClr val="00AEEF"/>
    <a:srgbClr val="21B413"/>
    <a:srgbClr val="8A09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3" d="100"/>
          <a:sy n="63" d="100"/>
        </p:scale>
        <p:origin x="76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e Woodroffe" userId="b157383c7860d663" providerId="LiveId" clId="{9F363727-AFB4-42BF-8C08-0A3BC9CC0419}"/>
    <pc:docChg chg="custSel modSld">
      <pc:chgData name="Emilie Woodroffe" userId="b157383c7860d663" providerId="LiveId" clId="{9F363727-AFB4-42BF-8C08-0A3BC9CC0419}" dt="2024-02-21T10:50:26.774" v="8" actId="20577"/>
      <pc:docMkLst>
        <pc:docMk/>
      </pc:docMkLst>
      <pc:sldChg chg="addSp delSp modSp mod">
        <pc:chgData name="Emilie Woodroffe" userId="b157383c7860d663" providerId="LiveId" clId="{9F363727-AFB4-42BF-8C08-0A3BC9CC0419}" dt="2024-02-21T10:50:26.774" v="8" actId="20577"/>
        <pc:sldMkLst>
          <pc:docMk/>
          <pc:sldMk cId="4172752275" sldId="256"/>
        </pc:sldMkLst>
        <pc:spChg chg="mod">
          <ac:chgData name="Emilie Woodroffe" userId="b157383c7860d663" providerId="LiveId" clId="{9F363727-AFB4-42BF-8C08-0A3BC9CC0419}" dt="2024-02-21T10:50:26.774" v="8" actId="20577"/>
          <ac:spMkLst>
            <pc:docMk/>
            <pc:sldMk cId="4172752275" sldId="256"/>
            <ac:spMk id="14" creationId="{E1A7A250-9F90-427E-B55D-1A44A03C7DEA}"/>
          </ac:spMkLst>
        </pc:spChg>
        <pc:spChg chg="mod">
          <ac:chgData name="Emilie Woodroffe" userId="b157383c7860d663" providerId="LiveId" clId="{9F363727-AFB4-42BF-8C08-0A3BC9CC0419}" dt="2024-02-21T10:49:50.869" v="1" actId="207"/>
          <ac:spMkLst>
            <pc:docMk/>
            <pc:sldMk cId="4172752275" sldId="256"/>
            <ac:spMk id="18" creationId="{5F956160-524D-4C49-B01D-89EFD1885621}"/>
          </ac:spMkLst>
        </pc:spChg>
        <pc:picChg chg="add mod">
          <ac:chgData name="Emilie Woodroffe" userId="b157383c7860d663" providerId="LiveId" clId="{9F363727-AFB4-42BF-8C08-0A3BC9CC0419}" dt="2024-02-21T10:50:08.216" v="2"/>
          <ac:picMkLst>
            <pc:docMk/>
            <pc:sldMk cId="4172752275" sldId="256"/>
            <ac:picMk id="3" creationId="{9EA175BE-E06E-E27E-C41E-BA3BC3F80609}"/>
          </ac:picMkLst>
        </pc:picChg>
        <pc:picChg chg="del">
          <ac:chgData name="Emilie Woodroffe" userId="b157383c7860d663" providerId="LiveId" clId="{9F363727-AFB4-42BF-8C08-0A3BC9CC0419}" dt="2024-02-21T10:49:45.695" v="0" actId="478"/>
          <ac:picMkLst>
            <pc:docMk/>
            <pc:sldMk cId="4172752275" sldId="256"/>
            <ac:picMk id="4" creationId="{6C7BE5B7-7568-275E-3629-42E1AD83E991}"/>
          </ac:picMkLst>
        </pc:picChg>
      </pc:sldChg>
    </pc:docChg>
  </pc:docChgLst>
  <pc:docChgLst>
    <pc:chgData name="Emilie Woodroffe" userId="b157383c7860d663" providerId="LiveId" clId="{5C970B54-AF02-44C1-891F-1E9AB985E5CA}"/>
    <pc:docChg chg="custSel modSld">
      <pc:chgData name="Emilie Woodroffe" userId="b157383c7860d663" providerId="LiveId" clId="{5C970B54-AF02-44C1-891F-1E9AB985E5CA}" dt="2024-04-24T13:04:57.089" v="0" actId="33524"/>
      <pc:docMkLst>
        <pc:docMk/>
      </pc:docMkLst>
      <pc:sldChg chg="modSp mod">
        <pc:chgData name="Emilie Woodroffe" userId="b157383c7860d663" providerId="LiveId" clId="{5C970B54-AF02-44C1-891F-1E9AB985E5CA}" dt="2024-04-24T13:04:57.089" v="0" actId="33524"/>
        <pc:sldMkLst>
          <pc:docMk/>
          <pc:sldMk cId="4172752275" sldId="256"/>
        </pc:sldMkLst>
        <pc:spChg chg="mod">
          <ac:chgData name="Emilie Woodroffe" userId="b157383c7860d663" providerId="LiveId" clId="{5C970B54-AF02-44C1-891F-1E9AB985E5CA}" dt="2024-04-24T13:04:57.089" v="0" actId="33524"/>
          <ac:spMkLst>
            <pc:docMk/>
            <pc:sldMk cId="4172752275" sldId="256"/>
            <ac:spMk id="14" creationId="{E1A7A250-9F90-427E-B55D-1A44A03C7DE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24/05/2024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24/05/2024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24/05/2024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24/05/2024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pln.myvle.co.uk/index.php?name=FileManager&amp;fid=4L242629272a2329" TargetMode="External"/><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solidFill>
              <a:srgbClr val="FAB1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8655842"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Medium Term Plan</a:t>
            </a:r>
          </a:p>
          <a:p>
            <a:r>
              <a:rPr lang="en-GB" sz="2400" b="1" dirty="0">
                <a:solidFill>
                  <a:srgbClr val="8A095B"/>
                </a:solidFill>
                <a:latin typeface="Century Gothic" panose="020B0502020202020204" pitchFamily="34" charset="0"/>
              </a:rPr>
              <a:t>Stage 3 - Me and my friends at school – Autumn Term 1</a:t>
            </a:r>
          </a:p>
        </p:txBody>
      </p:sp>
      <p:sp>
        <p:nvSpPr>
          <p:cNvPr id="9" name="TextBox 8"/>
          <p:cNvSpPr txBox="1"/>
          <p:nvPr/>
        </p:nvSpPr>
        <p:spPr>
          <a:xfrm>
            <a:off x="7889358" y="1350331"/>
            <a:ext cx="4057095" cy="2893100"/>
          </a:xfrm>
          <a:prstGeom prst="rect">
            <a:avLst/>
          </a:prstGeom>
          <a:noFill/>
          <a:ln w="38100">
            <a:solidFill>
              <a:srgbClr val="FF0000"/>
            </a:solidFill>
          </a:ln>
        </p:spPr>
        <p:txBody>
          <a:bodyPr wrap="square" rtlCol="0">
            <a:spAutoFit/>
          </a:bodyPr>
          <a:lstStyle/>
          <a:p>
            <a:r>
              <a:rPr lang="en-GB" sz="1400" b="1" dirty="0">
                <a:latin typeface="Century Gothic" panose="020B0502020202020204" pitchFamily="34" charset="0"/>
              </a:rPr>
              <a:t>Learning Objective for each lesson:</a:t>
            </a:r>
            <a:endParaRPr lang="en-GB" sz="1400" dirty="0">
              <a:latin typeface="Century Gothic" panose="020B0502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understand some adjectives to describe my feelings.</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400" dirty="0">
                <a:solidFill>
                  <a:prstClr val="black"/>
                </a:solidFill>
                <a:latin typeface="Century Gothic" panose="020B0502020202020204" pitchFamily="34" charset="0"/>
              </a:rPr>
              <a:t>I can begin to answer the question “How are you?” in more details.</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400" dirty="0">
                <a:solidFill>
                  <a:prstClr val="black"/>
                </a:solidFill>
                <a:latin typeface="Century Gothic" panose="020B0502020202020204" pitchFamily="34" charset="0"/>
              </a:rPr>
              <a:t>I can say an extended sentence about how I am feeling.</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400" dirty="0">
                <a:solidFill>
                  <a:prstClr val="black"/>
                </a:solidFill>
                <a:latin typeface="Century Gothic" panose="020B0502020202020204" pitchFamily="34" charset="0"/>
              </a:rPr>
              <a:t>I can say some important things about myself and somebody else. </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400" dirty="0">
                <a:solidFill>
                  <a:prstClr val="black"/>
                </a:solidFill>
                <a:latin typeface="Century Gothic" panose="020B0502020202020204" pitchFamily="34" charset="0"/>
              </a:rPr>
              <a:t>I can say if I like or dislike a school subject.</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400" dirty="0">
                <a:solidFill>
                  <a:prstClr val="black"/>
                </a:solidFill>
                <a:latin typeface="Century Gothic" panose="020B0502020202020204" pitchFamily="34" charset="0"/>
              </a:rPr>
              <a:t>I can give my opinion about school subjects. </a:t>
            </a:r>
            <a:endParaRPr lang="en-GB" sz="1400" dirty="0">
              <a:latin typeface="Century Gothic" panose="020B0502020202020204" pitchFamily="34" charset="0"/>
            </a:endParaRPr>
          </a:p>
        </p:txBody>
      </p:sp>
      <p:sp>
        <p:nvSpPr>
          <p:cNvPr id="11" name="Rectangle 10"/>
          <p:cNvSpPr/>
          <p:nvPr/>
        </p:nvSpPr>
        <p:spPr>
          <a:xfrm>
            <a:off x="280514" y="6475312"/>
            <a:ext cx="3249608" cy="307777"/>
          </a:xfrm>
          <a:prstGeom prst="rect">
            <a:avLst/>
          </a:prstGeom>
        </p:spPr>
        <p:txBody>
          <a:bodyPr wrap="none">
            <a:spAutoFit/>
          </a:bodyPr>
          <a:lstStyle/>
          <a:p>
            <a:r>
              <a:rPr lang="en-GB" sz="1400" dirty="0">
                <a:latin typeface="Century Gothic" panose="020B0502020202020204" pitchFamily="34" charset="0"/>
                <a:ea typeface="Calibri" panose="020F0502020204030204" pitchFamily="34" charset="0"/>
                <a:cs typeface="Times New Roman" panose="02020603050405020304" pitchFamily="18" charset="0"/>
              </a:rPr>
              <a:t>© Primary Languages Network 2024</a:t>
            </a:r>
            <a:endParaRPr lang="en-GB" sz="1400" dirty="0">
              <a:latin typeface="Century Gothic" panose="020B0502020202020204" pitchFamily="34" charset="0"/>
            </a:endParaRPr>
          </a:p>
        </p:txBody>
      </p:sp>
      <p:sp>
        <p:nvSpPr>
          <p:cNvPr id="13" name="TextBox 12"/>
          <p:cNvSpPr txBox="1"/>
          <p:nvPr/>
        </p:nvSpPr>
        <p:spPr>
          <a:xfrm>
            <a:off x="280514" y="5407714"/>
            <a:ext cx="11693116" cy="954107"/>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say an extended sentence about how they are feeling and a reason. Can say a third person singular sentence with details about someone else. Know at least five nouns for school subjects. Can say and extended opinion of a school subject including a reason for liking/disliking. </a:t>
            </a:r>
          </a:p>
        </p:txBody>
      </p:sp>
      <p:sp>
        <p:nvSpPr>
          <p:cNvPr id="14" name="TextBox 5">
            <a:extLst>
              <a:ext uri="{FF2B5EF4-FFF2-40B4-BE49-F238E27FC236}">
                <a16:creationId xmlns:a16="http://schemas.microsoft.com/office/drawing/2014/main" id="{E1A7A250-9F90-427E-B55D-1A44A03C7DEA}"/>
              </a:ext>
            </a:extLst>
          </p:cNvPr>
          <p:cNvSpPr txBox="1"/>
          <p:nvPr/>
        </p:nvSpPr>
        <p:spPr>
          <a:xfrm>
            <a:off x="268424" y="1350331"/>
            <a:ext cx="7451939" cy="3754874"/>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b="1" dirty="0">
                <a:latin typeface="Century Gothic" panose="020B0502020202020204" pitchFamily="34" charset="0"/>
              </a:rPr>
              <a:t>In this module:</a:t>
            </a:r>
          </a:p>
          <a:p>
            <a:r>
              <a:rPr lang="en-GB" sz="1400" dirty="0">
                <a:latin typeface="Century Gothic" panose="020B0502020202020204" pitchFamily="34" charset="0"/>
              </a:rPr>
              <a:t>During this half term the children will revisit some of the core language they have learned in the first two stages of language learning and build on that to include extended feelings phrases. They will also learn to speak about another person in the third person. In addition, the children will be introduced to an authentic Spanish primary school timetable, learn nouns for school subjects and to give opinions of school including a reason to extend.</a:t>
            </a:r>
          </a:p>
          <a:p>
            <a:endParaRPr lang="en-GB" sz="1400" dirty="0">
              <a:latin typeface="Century Gothic" panose="020B0502020202020204" pitchFamily="34" charset="0"/>
            </a:endParaRPr>
          </a:p>
          <a:p>
            <a:r>
              <a:rPr lang="en-GB" sz="1400" b="1" dirty="0">
                <a:latin typeface="Century Gothic" panose="020B0502020202020204" pitchFamily="34" charset="0"/>
              </a:rPr>
              <a:t>Extended feelings </a:t>
            </a:r>
          </a:p>
          <a:p>
            <a:pPr marL="171450" indent="-171450">
              <a:buFontTx/>
              <a:buChar char="-"/>
            </a:pPr>
            <a:r>
              <a:rPr lang="en-GB" sz="1400" dirty="0">
                <a:latin typeface="Century Gothic" panose="020B0502020202020204" pitchFamily="34" charset="0"/>
              </a:rPr>
              <a:t>Expressing their feelings using extended phrases and new adjectives</a:t>
            </a:r>
          </a:p>
          <a:p>
            <a:r>
              <a:rPr lang="en-GB" sz="1400" b="1" dirty="0">
                <a:latin typeface="Century Gothic" panose="020B0502020202020204" pitchFamily="34" charset="0"/>
              </a:rPr>
              <a:t>Introducing my friend </a:t>
            </a:r>
          </a:p>
          <a:p>
            <a:r>
              <a:rPr lang="en-GB" sz="1400" b="1" dirty="0">
                <a:latin typeface="Century Gothic" panose="020B0502020202020204" pitchFamily="34" charset="0"/>
              </a:rPr>
              <a:t>- </a:t>
            </a:r>
            <a:r>
              <a:rPr lang="en-GB" sz="1400" dirty="0">
                <a:latin typeface="Century Gothic" panose="020B0502020202020204" pitchFamily="34" charset="0"/>
              </a:rPr>
              <a:t>Learning to speak in the third person singular, about another person (e.g. he is called…)</a:t>
            </a:r>
            <a:endParaRPr lang="en-GB" sz="1400" b="1" dirty="0">
              <a:latin typeface="Century Gothic" panose="020B0502020202020204" pitchFamily="34" charset="0"/>
            </a:endParaRPr>
          </a:p>
          <a:p>
            <a:r>
              <a:rPr lang="en-GB" sz="1400" b="1" dirty="0">
                <a:latin typeface="Century Gothic" panose="020B0502020202020204" pitchFamily="34" charset="0"/>
              </a:rPr>
              <a:t>School subjects</a:t>
            </a:r>
            <a:endParaRPr lang="en-GB" sz="1400" dirty="0">
              <a:latin typeface="Century Gothic" panose="020B0502020202020204" pitchFamily="34" charset="0"/>
            </a:endParaRPr>
          </a:p>
          <a:p>
            <a:pPr marL="171450" indent="-171450">
              <a:buFontTx/>
              <a:buChar char="-"/>
            </a:pPr>
            <a:r>
              <a:rPr lang="en-GB" sz="1400" dirty="0">
                <a:latin typeface="Century Gothic" panose="020B0502020202020204" pitchFamily="34" charset="0"/>
              </a:rPr>
              <a:t>Learning nouns for school subjects</a:t>
            </a:r>
          </a:p>
          <a:p>
            <a:pPr marL="171450" indent="-171450">
              <a:buFontTx/>
              <a:buChar char="-"/>
            </a:pPr>
            <a:r>
              <a:rPr lang="en-GB" sz="1400" dirty="0">
                <a:latin typeface="Century Gothic" panose="020B0502020202020204" pitchFamily="34" charset="0"/>
              </a:rPr>
              <a:t>Giving extended opinions including conjunction ‘because’ to give a reason for liking/disliking a subject</a:t>
            </a:r>
          </a:p>
        </p:txBody>
      </p:sp>
      <p:pic>
        <p:nvPicPr>
          <p:cNvPr id="2" name="Picture 1" descr="A close-up of a logo&#10;&#10;Description automatically generated">
            <a:extLst>
              <a:ext uri="{FF2B5EF4-FFF2-40B4-BE49-F238E27FC236}">
                <a16:creationId xmlns:a16="http://schemas.microsoft.com/office/drawing/2014/main" id="{C265333C-B5FA-184B-CA6B-E1042765255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39990" y="274591"/>
            <a:ext cx="1047190" cy="1047190"/>
          </a:xfrm>
          <a:prstGeom prst="rect">
            <a:avLst/>
          </a:prstGeom>
        </p:spPr>
      </p:pic>
      <p:sp>
        <p:nvSpPr>
          <p:cNvPr id="4" name="Freeform 12">
            <a:extLst>
              <a:ext uri="{FF2B5EF4-FFF2-40B4-BE49-F238E27FC236}">
                <a16:creationId xmlns:a16="http://schemas.microsoft.com/office/drawing/2014/main" id="{12ABCE65-A8AF-37E7-7BA8-A52CC2601CC2}"/>
              </a:ext>
            </a:extLst>
          </p:cNvPr>
          <p:cNvSpPr/>
          <p:nvPr/>
        </p:nvSpPr>
        <p:spPr>
          <a:xfrm>
            <a:off x="11033761" y="430352"/>
            <a:ext cx="748281" cy="699896"/>
          </a:xfrm>
          <a:custGeom>
            <a:avLst/>
            <a:gdLst/>
            <a:ahLst/>
            <a:cxnLst/>
            <a:rect l="l" t="t" r="r" b="b"/>
            <a:pathLst>
              <a:path w="1216690" h="1216690">
                <a:moveTo>
                  <a:pt x="0" y="0"/>
                </a:moveTo>
                <a:lnTo>
                  <a:pt x="1216690" y="0"/>
                </a:lnTo>
                <a:lnTo>
                  <a:pt x="1216690" y="1216690"/>
                </a:lnTo>
                <a:lnTo>
                  <a:pt x="0" y="12166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sz="1200"/>
          </a:p>
        </p:txBody>
      </p:sp>
      <p:sp>
        <p:nvSpPr>
          <p:cNvPr id="3" name="TextBox 8">
            <a:extLst>
              <a:ext uri="{FF2B5EF4-FFF2-40B4-BE49-F238E27FC236}">
                <a16:creationId xmlns:a16="http://schemas.microsoft.com/office/drawing/2014/main" id="{CB695658-3A41-E663-2794-3C5905221569}"/>
              </a:ext>
            </a:extLst>
          </p:cNvPr>
          <p:cNvSpPr txBox="1"/>
          <p:nvPr/>
        </p:nvSpPr>
        <p:spPr>
          <a:xfrm>
            <a:off x="7916536" y="4463514"/>
            <a:ext cx="4057094" cy="584775"/>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hlinkClick r:id="rId5"/>
              </a:rPr>
              <a:t>Examples of work - Me and my friends at school</a:t>
            </a:r>
            <a:endPar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TotalTime>
  <Words>310</Words>
  <Application>Microsoft Office PowerPoint</Application>
  <PresentationFormat>Widescreen</PresentationFormat>
  <Paragraphs>23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57</cp:revision>
  <cp:lastPrinted>2019-02-25T10:36:43Z</cp:lastPrinted>
  <dcterms:created xsi:type="dcterms:W3CDTF">2019-02-25T10:25:29Z</dcterms:created>
  <dcterms:modified xsi:type="dcterms:W3CDTF">2024-05-24T13:47:19Z</dcterms:modified>
</cp:coreProperties>
</file>