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122"/>
    <a:srgbClr val="00AEEF"/>
    <a:srgbClr val="21B413"/>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E3FC1C-D2FE-417D-843E-81BC90800302}" v="1" dt="2024-07-23T08:56:55.2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D0E3FC1C-D2FE-417D-843E-81BC90800302}"/>
    <pc:docChg chg="custSel modSld">
      <pc:chgData name="Emilie Woodroffe" userId="b157383c7860d663" providerId="LiveId" clId="{D0E3FC1C-D2FE-417D-843E-81BC90800302}" dt="2024-07-23T08:57:20.300" v="21" actId="20577"/>
      <pc:docMkLst>
        <pc:docMk/>
      </pc:docMkLst>
      <pc:sldChg chg="addSp delSp modSp mod">
        <pc:chgData name="Emilie Woodroffe" userId="b157383c7860d663" providerId="LiveId" clId="{D0E3FC1C-D2FE-417D-843E-81BC90800302}" dt="2024-07-23T08:57:20.300" v="21" actId="20577"/>
        <pc:sldMkLst>
          <pc:docMk/>
          <pc:sldMk cId="4172752275" sldId="256"/>
        </pc:sldMkLst>
        <pc:spChg chg="mod">
          <ac:chgData name="Emilie Woodroffe" userId="b157383c7860d663" providerId="LiveId" clId="{D0E3FC1C-D2FE-417D-843E-81BC90800302}" dt="2024-07-23T08:57:20.300" v="21" actId="20577"/>
          <ac:spMkLst>
            <pc:docMk/>
            <pc:sldMk cId="4172752275" sldId="256"/>
            <ac:spMk id="9" creationId="{00000000-0000-0000-0000-000000000000}"/>
          </ac:spMkLst>
        </pc:spChg>
        <pc:spChg chg="mod">
          <ac:chgData name="Emilie Woodroffe" userId="b157383c7860d663" providerId="LiveId" clId="{D0E3FC1C-D2FE-417D-843E-81BC90800302}" dt="2024-07-23T08:56:47.078" v="1" actId="207"/>
          <ac:spMkLst>
            <pc:docMk/>
            <pc:sldMk cId="4172752275" sldId="256"/>
            <ac:spMk id="18" creationId="{5F956160-524D-4C49-B01D-89EFD1885621}"/>
          </ac:spMkLst>
        </pc:spChg>
        <pc:picChg chg="mod">
          <ac:chgData name="Emilie Woodroffe" userId="b157383c7860d663" providerId="LiveId" clId="{D0E3FC1C-D2FE-417D-843E-81BC90800302}" dt="2024-07-23T08:57:03.251" v="6" actId="1076"/>
          <ac:picMkLst>
            <pc:docMk/>
            <pc:sldMk cId="4172752275" sldId="256"/>
            <ac:picMk id="2" creationId="{BE3C3487-E9A5-BA2F-6262-C14D33396151}"/>
          </ac:picMkLst>
        </pc:picChg>
        <pc:picChg chg="add mod ord">
          <ac:chgData name="Emilie Woodroffe" userId="b157383c7860d663" providerId="LiveId" clId="{D0E3FC1C-D2FE-417D-843E-81BC90800302}" dt="2024-07-23T08:57:02.302" v="5" actId="1076"/>
          <ac:picMkLst>
            <pc:docMk/>
            <pc:sldMk cId="4172752275" sldId="256"/>
            <ac:picMk id="4" creationId="{4F6FB7B7-9C18-F08A-6B66-4869A9ABEC21}"/>
          </ac:picMkLst>
        </pc:picChg>
        <pc:picChg chg="del">
          <ac:chgData name="Emilie Woodroffe" userId="b157383c7860d663" providerId="LiveId" clId="{D0E3FC1C-D2FE-417D-843E-81BC90800302}" dt="2024-07-23T08:56:48.823" v="2" actId="478"/>
          <ac:picMkLst>
            <pc:docMk/>
            <pc:sldMk cId="4172752275" sldId="256"/>
            <ac:picMk id="16" creationId="{FC9D190F-9F26-4B67-B01D-54B7A207BA0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21/08/2024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21/08/2024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21/08/2024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21/08/2024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ln.myvle.co.uk/index.php?name=FileManager&amp;fid=4L24262928282723"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icture containing graphics, drawing, food&#10;&#10;Description automatically generated">
            <a:extLst>
              <a:ext uri="{FF2B5EF4-FFF2-40B4-BE49-F238E27FC236}">
                <a16:creationId xmlns:a16="http://schemas.microsoft.com/office/drawing/2014/main" id="{4F6FB7B7-9C18-F08A-6B66-4869A9ABEC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872" y="284653"/>
            <a:ext cx="1081686" cy="721124"/>
          </a:xfrm>
          <a:prstGeom prst="rect">
            <a:avLst/>
          </a:prstGeom>
        </p:spPr>
      </p:pic>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49442" y="264145"/>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a:t>
            </a:r>
          </a:p>
          <a:p>
            <a:r>
              <a:rPr lang="en-GB" sz="2400" b="1" dirty="0">
                <a:solidFill>
                  <a:srgbClr val="8A095B"/>
                </a:solidFill>
                <a:latin typeface="Century Gothic" panose="020B0502020202020204" pitchFamily="34" charset="0"/>
              </a:rPr>
              <a:t>Stage 3 At the market</a:t>
            </a:r>
          </a:p>
        </p:txBody>
      </p:sp>
      <p:sp>
        <p:nvSpPr>
          <p:cNvPr id="9" name="TextBox 8"/>
          <p:cNvSpPr txBox="1"/>
          <p:nvPr/>
        </p:nvSpPr>
        <p:spPr>
          <a:xfrm>
            <a:off x="7830766" y="1065543"/>
            <a:ext cx="4111792" cy="2677656"/>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p>
          <a:p>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name some fruits and vegetables.</a:t>
            </a:r>
          </a:p>
          <a:p>
            <a:pPr marL="342900" indent="-342900">
              <a:buAutoNum type="arabicParenR"/>
            </a:pPr>
            <a:r>
              <a:rPr lang="en-GB" sz="1400" dirty="0">
                <a:latin typeface="Century Gothic" panose="020B0502020202020204" pitchFamily="34" charset="0"/>
              </a:rPr>
              <a:t>I can take part in a class survey about favourite fruits and vegetables.</a:t>
            </a:r>
          </a:p>
          <a:p>
            <a:pPr marL="342900" indent="-342900">
              <a:buAutoNum type="arabicParenR"/>
            </a:pPr>
            <a:r>
              <a:rPr lang="en-GB" sz="1400" dirty="0">
                <a:latin typeface="Century Gothic" panose="020B0502020202020204" pitchFamily="34" charset="0"/>
              </a:rPr>
              <a:t>I can count in 10s up to 100 in Spanish.</a:t>
            </a:r>
          </a:p>
          <a:p>
            <a:pPr marL="342900" indent="-342900">
              <a:buAutoNum type="arabicParenR"/>
            </a:pPr>
            <a:r>
              <a:rPr lang="en-GB" sz="1400" dirty="0">
                <a:latin typeface="Century Gothic" panose="020B0502020202020204" pitchFamily="34" charset="0"/>
              </a:rPr>
              <a:t>I can ask for and give the price of the fruits and vegetables.</a:t>
            </a:r>
          </a:p>
          <a:p>
            <a:pPr marL="342900" indent="-342900">
              <a:buAutoNum type="arabicParenR"/>
            </a:pPr>
            <a:r>
              <a:rPr lang="en-GB" sz="1400" dirty="0">
                <a:latin typeface="Century Gothic" panose="020B0502020202020204" pitchFamily="34" charset="0"/>
              </a:rPr>
              <a:t>I can take part in a simple shopping dialogue at the market. </a:t>
            </a:r>
          </a:p>
          <a:p>
            <a:pPr marL="342900" indent="-342900">
              <a:buAutoNum type="arabicParenR"/>
            </a:pPr>
            <a:r>
              <a:rPr lang="en-GB" sz="1400" dirty="0">
                <a:latin typeface="Century Gothic" panose="020B0502020202020204" pitchFamily="34" charset="0"/>
              </a:rPr>
              <a:t>I can understand and use simple recipe instructions. </a:t>
            </a:r>
          </a:p>
        </p:txBody>
      </p:sp>
      <p:sp>
        <p:nvSpPr>
          <p:cNvPr id="11" name="Rectangle 10"/>
          <p:cNvSpPr/>
          <p:nvPr/>
        </p:nvSpPr>
        <p:spPr>
          <a:xfrm>
            <a:off x="357053" y="6517564"/>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49442" y="5801723"/>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and say fruit and vegetable nouns. Can participate in a simple dialogue at the market. Can follow and say simple instructions to make a simple fruit/veg recipe.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80514" y="1065543"/>
            <a:ext cx="7433520" cy="4616648"/>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This half term the children will start by revisiting fruits and vegetables they first came across in the Hungry Giant topic in Stage 1. This time the children will explore going to the market to buy fruits and vegetables and take part in a role play at the market. </a:t>
            </a:r>
          </a:p>
          <a:p>
            <a:r>
              <a:rPr lang="en-GB" sz="1400" dirty="0">
                <a:latin typeface="Century Gothic" panose="020B0502020202020204" pitchFamily="34" charset="0"/>
              </a:rPr>
              <a:t>The children will then follow instructions in a fruit and vegetable recipe. </a:t>
            </a:r>
          </a:p>
          <a:p>
            <a:endParaRPr lang="en-GB" sz="1400" dirty="0">
              <a:latin typeface="Century Gothic" panose="020B0502020202020204" pitchFamily="34" charset="0"/>
            </a:endParaRPr>
          </a:p>
          <a:p>
            <a:r>
              <a:rPr lang="en-GB" sz="1400" dirty="0">
                <a:latin typeface="Century Gothic" panose="020B0502020202020204" pitchFamily="34" charset="0"/>
              </a:rPr>
              <a:t>Through songs, games, native speaker clips, and independent tasks, they will explore the following content, topics and language: </a:t>
            </a:r>
          </a:p>
          <a:p>
            <a:endParaRPr lang="en-GB" sz="1400" dirty="0">
              <a:latin typeface="Century Gothic" panose="020B0502020202020204" pitchFamily="34" charset="0"/>
            </a:endParaRPr>
          </a:p>
          <a:p>
            <a:r>
              <a:rPr lang="en-GB" sz="1400" b="1" dirty="0">
                <a:latin typeface="Century Gothic" panose="020B0502020202020204" pitchFamily="34" charset="0"/>
              </a:rPr>
              <a:t>Fruits and vegetables</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Revisit fruits and vegetables</a:t>
            </a:r>
          </a:p>
          <a:p>
            <a:pPr marL="171450" indent="-171450">
              <a:buFontTx/>
              <a:buChar char="-"/>
            </a:pPr>
            <a:r>
              <a:rPr lang="en-GB" sz="1400" dirty="0">
                <a:latin typeface="Century Gothic" panose="020B0502020202020204" pitchFamily="34" charset="0"/>
              </a:rPr>
              <a:t>Take part in a class survey</a:t>
            </a:r>
          </a:p>
          <a:p>
            <a:r>
              <a:rPr lang="en-GB" sz="1400" b="1" dirty="0">
                <a:latin typeface="Century Gothic" panose="020B0502020202020204" pitchFamily="34" charset="0"/>
              </a:rPr>
              <a:t>Numbers to 100 </a:t>
            </a:r>
          </a:p>
          <a:p>
            <a:pPr marL="285750" indent="-285750">
              <a:buFontTx/>
              <a:buChar char="-"/>
            </a:pPr>
            <a:r>
              <a:rPr lang="en-GB" sz="1400" dirty="0">
                <a:latin typeface="Century Gothic" panose="020B0502020202020204" pitchFamily="34" charset="0"/>
              </a:rPr>
              <a:t>Count in 10s up to 100 </a:t>
            </a:r>
          </a:p>
          <a:p>
            <a:r>
              <a:rPr lang="en-GB" sz="1400" b="1" dirty="0">
                <a:latin typeface="Century Gothic" panose="020B0502020202020204" pitchFamily="34" charset="0"/>
              </a:rPr>
              <a:t>At the market</a:t>
            </a:r>
          </a:p>
          <a:p>
            <a:r>
              <a:rPr lang="en-GB" sz="1400" dirty="0">
                <a:latin typeface="Century Gothic" panose="020B0502020202020204" pitchFamily="34" charset="0"/>
              </a:rPr>
              <a:t> - Ask “How much is it?” and answer with a price in Euros.</a:t>
            </a:r>
          </a:p>
          <a:p>
            <a:r>
              <a:rPr lang="en-GB" sz="1400" dirty="0">
                <a:latin typeface="Century Gothic" panose="020B0502020202020204" pitchFamily="34" charset="0"/>
              </a:rPr>
              <a:t>- Ask and answer “Do you have…?” with a fruit or vegetable noun. </a:t>
            </a:r>
          </a:p>
          <a:p>
            <a:pPr marL="171450" indent="-171450">
              <a:buFontTx/>
              <a:buChar char="-"/>
            </a:pPr>
            <a:r>
              <a:rPr lang="en-GB" sz="1400" dirty="0">
                <a:latin typeface="Century Gothic" panose="020B0502020202020204" pitchFamily="34" charset="0"/>
              </a:rPr>
              <a:t>Take part in market role play</a:t>
            </a:r>
          </a:p>
          <a:p>
            <a:r>
              <a:rPr lang="en-GB" sz="1400" b="1" dirty="0">
                <a:latin typeface="Century Gothic" panose="020B0502020202020204" pitchFamily="34" charset="0"/>
              </a:rPr>
              <a:t>Recipe</a:t>
            </a:r>
          </a:p>
          <a:p>
            <a:pPr marL="171450" indent="-171450">
              <a:buFontTx/>
              <a:buChar char="-"/>
            </a:pPr>
            <a:r>
              <a:rPr lang="en-GB" sz="1400" dirty="0">
                <a:latin typeface="Century Gothic" panose="020B0502020202020204" pitchFamily="34" charset="0"/>
              </a:rPr>
              <a:t>Read and follow instructions for a fruit salad recipe</a:t>
            </a:r>
          </a:p>
        </p:txBody>
      </p:sp>
      <p:sp>
        <p:nvSpPr>
          <p:cNvPr id="15" name="TextBox 8">
            <a:extLst>
              <a:ext uri="{FF2B5EF4-FFF2-40B4-BE49-F238E27FC236}">
                <a16:creationId xmlns:a16="http://schemas.microsoft.com/office/drawing/2014/main" id="{62446484-3D5F-4B8F-BDB7-132DCAA48395}"/>
              </a:ext>
            </a:extLst>
          </p:cNvPr>
          <p:cNvSpPr txBox="1"/>
          <p:nvPr/>
        </p:nvSpPr>
        <p:spPr>
          <a:xfrm>
            <a:off x="7845788" y="4232063"/>
            <a:ext cx="4111792"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dirty="0">
                <a:latin typeface="Century Gothic" panose="020B0502020202020204" pitchFamily="34" charset="0"/>
                <a:hlinkClick r:id="rId3"/>
              </a:rPr>
              <a:t>Examples of work - Market</a:t>
            </a:r>
            <a:endParaRPr lang="en-GB" sz="1600" dirty="0">
              <a:latin typeface="Century Gothic" panose="020B0502020202020204" pitchFamily="34" charset="0"/>
            </a:endParaRPr>
          </a:p>
        </p:txBody>
      </p:sp>
      <p:pic>
        <p:nvPicPr>
          <p:cNvPr id="2" name="Picture 1" descr="A close-up of a logo&#10;&#10;Description automatically generated">
            <a:extLst>
              <a:ext uri="{FF2B5EF4-FFF2-40B4-BE49-F238E27FC236}">
                <a16:creationId xmlns:a16="http://schemas.microsoft.com/office/drawing/2014/main" id="{BE3C3487-E9A5-BA2F-6262-C14D333961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17071" y="142609"/>
            <a:ext cx="920288" cy="92028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450</TotalTime>
  <Words>296</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57</cp:revision>
  <cp:lastPrinted>2019-02-25T10:36:43Z</cp:lastPrinted>
  <dcterms:created xsi:type="dcterms:W3CDTF">2019-02-25T10:25:29Z</dcterms:created>
  <dcterms:modified xsi:type="dcterms:W3CDTF">2024-08-21T11:29:14Z</dcterms:modified>
</cp:coreProperties>
</file>