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88163" cy="100187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1B413"/>
    <a:srgbClr val="FAB122"/>
    <a:srgbClr val="8A095B"/>
    <a:srgbClr val="00AEE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5FD3733-5ED9-4C8E-ACAC-9CC68DFD35DA}" v="5" dt="2024-10-08T16:38:21.69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4" autoAdjust="0"/>
    <p:restoredTop sz="94660"/>
  </p:normalViewPr>
  <p:slideViewPr>
    <p:cSldViewPr snapToGrid="0" showGuides="1">
      <p:cViewPr varScale="1">
        <p:scale>
          <a:sx n="63" d="100"/>
          <a:sy n="63" d="100"/>
        </p:scale>
        <p:origin x="764" y="5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microsoft.com/office/2015/10/relationships/revisionInfo" Target="revisionInfo.xml"/><Relationship Id="rId3" Type="http://schemas.openxmlformats.org/officeDocument/2006/relationships/presProps" Target="presProps.xml"/><Relationship Id="rId7"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milie Woodroffe" userId="b157383c7860d663" providerId="LiveId" clId="{85FD3733-5ED9-4C8E-ACAC-9CC68DFD35DA}"/>
    <pc:docChg chg="custSel modSld">
      <pc:chgData name="Emilie Woodroffe" userId="b157383c7860d663" providerId="LiveId" clId="{85FD3733-5ED9-4C8E-ACAC-9CC68DFD35DA}" dt="2024-10-08T16:38:21.697" v="38"/>
      <pc:docMkLst>
        <pc:docMk/>
      </pc:docMkLst>
      <pc:sldChg chg="addSp delSp modSp mod">
        <pc:chgData name="Emilie Woodroffe" userId="b157383c7860d663" providerId="LiveId" clId="{85FD3733-5ED9-4C8E-ACAC-9CC68DFD35DA}" dt="2024-10-08T16:38:21.697" v="38"/>
        <pc:sldMkLst>
          <pc:docMk/>
          <pc:sldMk cId="4172752275" sldId="256"/>
        </pc:sldMkLst>
        <pc:spChg chg="mod">
          <ac:chgData name="Emilie Woodroffe" userId="b157383c7860d663" providerId="LiveId" clId="{85FD3733-5ED9-4C8E-ACAC-9CC68DFD35DA}" dt="2024-10-08T16:37:08.759" v="1" actId="2085"/>
          <ac:spMkLst>
            <pc:docMk/>
            <pc:sldMk cId="4172752275" sldId="256"/>
            <ac:spMk id="2" creationId="{A366E5CF-6DF7-5549-00F7-334E0110A204}"/>
          </ac:spMkLst>
        </pc:spChg>
        <pc:spChg chg="mod">
          <ac:chgData name="Emilie Woodroffe" userId="b157383c7860d663" providerId="LiveId" clId="{85FD3733-5ED9-4C8E-ACAC-9CC68DFD35DA}" dt="2024-10-08T16:37:48.466" v="12" actId="20577"/>
          <ac:spMkLst>
            <pc:docMk/>
            <pc:sldMk cId="4172752275" sldId="256"/>
            <ac:spMk id="9" creationId="{00000000-0000-0000-0000-000000000000}"/>
          </ac:spMkLst>
        </pc:spChg>
        <pc:spChg chg="mod">
          <ac:chgData name="Emilie Woodroffe" userId="b157383c7860d663" providerId="LiveId" clId="{85FD3733-5ED9-4C8E-ACAC-9CC68DFD35DA}" dt="2024-10-08T16:38:08.478" v="37" actId="20577"/>
          <ac:spMkLst>
            <pc:docMk/>
            <pc:sldMk cId="4172752275" sldId="256"/>
            <ac:spMk id="14" creationId="{E1A7A250-9F90-427E-B55D-1A44A03C7DEA}"/>
          </ac:spMkLst>
        </pc:spChg>
        <pc:picChg chg="add mod">
          <ac:chgData name="Emilie Woodroffe" userId="b157383c7860d663" providerId="LiveId" clId="{85FD3733-5ED9-4C8E-ACAC-9CC68DFD35DA}" dt="2024-10-08T16:37:25.981" v="3"/>
          <ac:picMkLst>
            <pc:docMk/>
            <pc:sldMk cId="4172752275" sldId="256"/>
            <ac:picMk id="3" creationId="{F6628C68-9BE8-F897-A83C-69F6167DBC62}"/>
          </ac:picMkLst>
        </pc:picChg>
        <pc:picChg chg="del">
          <ac:chgData name="Emilie Woodroffe" userId="b157383c7860d663" providerId="LiveId" clId="{85FD3733-5ED9-4C8E-ACAC-9CC68DFD35DA}" dt="2024-10-08T16:37:11.584" v="2" actId="478"/>
          <ac:picMkLst>
            <pc:docMk/>
            <pc:sldMk cId="4172752275" sldId="256"/>
            <ac:picMk id="5" creationId="{5EB51562-7F99-3C78-149D-8BB66DB0D35E}"/>
          </ac:picMkLst>
        </pc:picChg>
        <pc:picChg chg="add mod">
          <ac:chgData name="Emilie Woodroffe" userId="b157383c7860d663" providerId="LiveId" clId="{85FD3733-5ED9-4C8E-ACAC-9CC68DFD35DA}" dt="2024-10-08T16:38:21.697" v="38"/>
          <ac:picMkLst>
            <pc:docMk/>
            <pc:sldMk cId="4172752275" sldId="256"/>
            <ac:picMk id="6" creationId="{16EDC340-B282-4848-8C30-99F7EB6403AF}"/>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FD6EF688-72EB-4B25-AA9C-B95F9652A26B}" type="datetimeFigureOut">
              <a:rPr lang="en-GB" smtClean="0"/>
              <a:t>13/11/2024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21883784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D6EF688-72EB-4B25-AA9C-B95F9652A26B}" type="datetimeFigureOut">
              <a:rPr lang="en-GB" smtClean="0"/>
              <a:t>13/11/2024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9831553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D6EF688-72EB-4B25-AA9C-B95F9652A26B}" type="datetimeFigureOut">
              <a:rPr lang="en-GB" smtClean="0"/>
              <a:t>13/11/2024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15568918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FD6EF688-72EB-4B25-AA9C-B95F9652A26B}" type="datetimeFigureOut">
              <a:rPr lang="en-GB" smtClean="0"/>
              <a:t>13/11/2024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38175872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FD6EF688-72EB-4B25-AA9C-B95F9652A26B}" type="datetimeFigureOut">
              <a:rPr lang="en-GB" smtClean="0"/>
              <a:t>13/11/2024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35632238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FD6EF688-72EB-4B25-AA9C-B95F9652A26B}" type="datetimeFigureOut">
              <a:rPr lang="en-GB" smtClean="0"/>
              <a:t>13/11/2024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6769063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D6EF688-72EB-4B25-AA9C-B95F9652A26B}" type="datetimeFigureOut">
              <a:rPr lang="en-GB" smtClean="0"/>
              <a:t>13/11/2024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40479216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D6EF688-72EB-4B25-AA9C-B95F9652A26B}" type="datetimeFigureOut">
              <a:rPr lang="en-GB" smtClean="0"/>
              <a:t>13/11/2024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26015483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D6EF688-72EB-4B25-AA9C-B95F9652A26B}" type="datetimeFigureOut">
              <a:rPr lang="en-GB" smtClean="0"/>
              <a:t>13/11/2024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18494098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D6EF688-72EB-4B25-AA9C-B95F9652A26B}" type="datetimeFigureOut">
              <a:rPr lang="en-GB" smtClean="0"/>
              <a:t>13/11/2024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13748301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D6EF688-72EB-4B25-AA9C-B95F9652A26B}" type="datetimeFigureOut">
              <a:rPr lang="en-GB" smtClean="0"/>
              <a:t>13/11/2024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25250885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D6EF688-72EB-4B25-AA9C-B95F9652A26B}" type="datetimeFigureOut">
              <a:rPr lang="en-GB" smtClean="0"/>
              <a:t>13/11/2024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70FDD29-91FB-4B1B-8D1A-3DD62ECB45BF}" type="slidenum">
              <a:rPr lang="en-GB" smtClean="0"/>
              <a:t>‹#›</a:t>
            </a:fld>
            <a:endParaRPr lang="en-GB"/>
          </a:p>
        </p:txBody>
      </p:sp>
    </p:spTree>
    <p:extLst>
      <p:ext uri="{BB962C8B-B14F-4D97-AF65-F5344CB8AC3E}">
        <p14:creationId xmlns:p14="http://schemas.microsoft.com/office/powerpoint/2010/main" val="204683371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hyperlink" Target="https://pln.myvle.co.uk/index.php?name=FileManager&amp;fid=4L24262928282823"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TextBox 7"/>
          <p:cNvSpPr txBox="1"/>
          <p:nvPr/>
        </p:nvSpPr>
        <p:spPr>
          <a:xfrm>
            <a:off x="280514" y="146360"/>
            <a:ext cx="7148987" cy="830997"/>
          </a:xfrm>
          <a:prstGeom prst="rect">
            <a:avLst/>
          </a:prstGeom>
          <a:noFill/>
          <a:ln w="38100">
            <a:solidFill>
              <a:schemeClr val="bg1"/>
            </a:solidFill>
          </a:ln>
        </p:spPr>
        <p:txBody>
          <a:bodyPr wrap="square" rtlCol="0">
            <a:spAutoFit/>
          </a:bodyPr>
          <a:lstStyle/>
          <a:p>
            <a:r>
              <a:rPr lang="en-GB" sz="2400" b="1" dirty="0">
                <a:solidFill>
                  <a:srgbClr val="8A095B"/>
                </a:solidFill>
                <a:latin typeface="Century Gothic" panose="020B0502020202020204" pitchFamily="34" charset="0"/>
              </a:rPr>
              <a:t>Medium Term Plan: </a:t>
            </a:r>
          </a:p>
          <a:p>
            <a:r>
              <a:rPr lang="en-GB" sz="2400" b="1" dirty="0">
                <a:solidFill>
                  <a:srgbClr val="8A095B"/>
                </a:solidFill>
                <a:latin typeface="Century Gothic" panose="020B0502020202020204" pitchFamily="34" charset="0"/>
              </a:rPr>
              <a:t>Stage 4 My best day ever</a:t>
            </a:r>
          </a:p>
        </p:txBody>
      </p:sp>
      <p:sp>
        <p:nvSpPr>
          <p:cNvPr id="9" name="TextBox 8"/>
          <p:cNvSpPr txBox="1"/>
          <p:nvPr/>
        </p:nvSpPr>
        <p:spPr>
          <a:xfrm>
            <a:off x="7854391" y="1191325"/>
            <a:ext cx="4057095" cy="2893100"/>
          </a:xfrm>
          <a:prstGeom prst="rect">
            <a:avLst/>
          </a:prstGeom>
          <a:noFill/>
          <a:ln w="38100">
            <a:solidFill>
              <a:srgbClr val="FF0000"/>
            </a:solidFill>
          </a:ln>
        </p:spPr>
        <p:txBody>
          <a:bodyPr wrap="square" rtlCol="0">
            <a:spAutoFit/>
          </a:bodyPr>
          <a:lstStyle/>
          <a:p>
            <a:r>
              <a:rPr lang="en-GB" sz="1400" b="1" dirty="0">
                <a:latin typeface="Century Gothic" panose="020B0502020202020204" pitchFamily="34" charset="0"/>
              </a:rPr>
              <a:t>Learning Objective for each lesson:</a:t>
            </a:r>
          </a:p>
          <a:p>
            <a:endParaRPr lang="en-GB" sz="1400" dirty="0">
              <a:latin typeface="Century Gothic" panose="020B0502020202020204" pitchFamily="34" charset="0"/>
            </a:endParaRPr>
          </a:p>
          <a:p>
            <a:pPr marL="342900" indent="-342900">
              <a:buAutoNum type="arabicParenR"/>
            </a:pPr>
            <a:r>
              <a:rPr lang="en-GB" sz="1400" dirty="0">
                <a:effectLst/>
                <a:latin typeface="Century Gothic" panose="020B0502020202020204" pitchFamily="34" charset="0"/>
                <a:ea typeface="Calibri" panose="020F0502020204030204" pitchFamily="34" charset="0"/>
                <a:cs typeface="Times New Roman" panose="02020603050405020304" pitchFamily="18" charset="0"/>
              </a:rPr>
              <a:t>I can talk about funfair rides I like and dislike. </a:t>
            </a:r>
          </a:p>
          <a:p>
            <a:pPr marL="342900" indent="-342900">
              <a:buAutoNum type="arabicParenR"/>
            </a:pPr>
            <a:r>
              <a:rPr lang="en-GB" sz="1400" dirty="0">
                <a:effectLst/>
                <a:latin typeface="Century Gothic" panose="020B0502020202020204" pitchFamily="34" charset="0"/>
                <a:ea typeface="Calibri" panose="020F0502020204030204" pitchFamily="34" charset="0"/>
                <a:cs typeface="Times New Roman" panose="02020603050405020304" pitchFamily="18" charset="0"/>
              </a:rPr>
              <a:t>I can create extended sentences about funfair rides. </a:t>
            </a:r>
            <a:r>
              <a:rPr lang="en-GB" sz="1400" dirty="0">
                <a:latin typeface="Century Gothic" panose="020B0502020202020204" pitchFamily="34" charset="0"/>
              </a:rPr>
              <a:t>. </a:t>
            </a:r>
          </a:p>
          <a:p>
            <a:pPr marL="342900" indent="-342900">
              <a:buAutoNum type="arabicParenR"/>
            </a:pPr>
            <a:r>
              <a:rPr lang="en-GB" sz="1400" dirty="0">
                <a:effectLst/>
                <a:latin typeface="Century Gothic" panose="020B0502020202020204" pitchFamily="34" charset="0"/>
                <a:ea typeface="Calibri" panose="020F0502020204030204" pitchFamily="34" charset="0"/>
                <a:cs typeface="Times New Roman" panose="02020603050405020304" pitchFamily="18" charset="0"/>
              </a:rPr>
              <a:t>I can talk about my daily routine. </a:t>
            </a:r>
          </a:p>
          <a:p>
            <a:pPr marL="342900" indent="-342900">
              <a:buAutoNum type="arabicParenR"/>
            </a:pPr>
            <a:r>
              <a:rPr lang="en-GB" sz="1400" dirty="0">
                <a:effectLst/>
                <a:latin typeface="Century Gothic" panose="020B0502020202020204" pitchFamily="34" charset="0"/>
                <a:ea typeface="Calibri" panose="020F0502020204030204" pitchFamily="34" charset="0"/>
                <a:cs typeface="Times New Roman" panose="02020603050405020304" pitchFamily="18" charset="0"/>
              </a:rPr>
              <a:t>I can understand how to tell the time in Spanish. </a:t>
            </a:r>
          </a:p>
          <a:p>
            <a:pPr marL="342900" indent="-342900">
              <a:buAutoNum type="arabicParenR"/>
            </a:pPr>
            <a:r>
              <a:rPr lang="en-GB" sz="1400" dirty="0">
                <a:effectLst/>
                <a:latin typeface="Century Gothic" panose="020B0502020202020204" pitchFamily="34" charset="0"/>
                <a:ea typeface="Calibri" panose="020F0502020204030204" pitchFamily="34" charset="0"/>
                <a:cs typeface="Times New Roman" panose="02020603050405020304" pitchFamily="18" charset="0"/>
              </a:rPr>
              <a:t>I can understand a description of a typical day at the funfair.</a:t>
            </a:r>
            <a:endParaRPr lang="en-GB" sz="1400" dirty="0">
              <a:latin typeface="Century Gothic" panose="020B0502020202020204" pitchFamily="34" charset="0"/>
              <a:ea typeface="Calibri" panose="020F0502020204030204" pitchFamily="34" charset="0"/>
              <a:cs typeface="Times New Roman" panose="02020603050405020304" pitchFamily="18" charset="0"/>
            </a:endParaRPr>
          </a:p>
          <a:p>
            <a:pPr marL="342900" indent="-342900">
              <a:buAutoNum type="arabicParenR"/>
            </a:pPr>
            <a:r>
              <a:rPr lang="en-GB" sz="1400" dirty="0">
                <a:effectLst/>
                <a:latin typeface="Century Gothic" panose="020B0502020202020204" pitchFamily="34" charset="0"/>
                <a:ea typeface="Calibri" panose="020F0502020204030204" pitchFamily="34" charset="0"/>
                <a:cs typeface="Times New Roman" panose="02020603050405020304" pitchFamily="18" charset="0"/>
              </a:rPr>
              <a:t>I can describe a typical day at the funfair.</a:t>
            </a:r>
            <a:endParaRPr lang="en-GB" sz="1400" dirty="0">
              <a:latin typeface="Century Gothic" panose="020B0502020202020204" pitchFamily="34" charset="0"/>
              <a:ea typeface="Calibri" panose="020F0502020204030204" pitchFamily="34" charset="0"/>
              <a:cs typeface="Times New Roman" panose="02020603050405020304" pitchFamily="18" charset="0"/>
            </a:endParaRPr>
          </a:p>
        </p:txBody>
      </p:sp>
      <p:sp>
        <p:nvSpPr>
          <p:cNvPr id="11" name="Rectangle 10"/>
          <p:cNvSpPr/>
          <p:nvPr/>
        </p:nvSpPr>
        <p:spPr>
          <a:xfrm>
            <a:off x="347325" y="6498180"/>
            <a:ext cx="3249608" cy="307777"/>
          </a:xfrm>
          <a:prstGeom prst="rect">
            <a:avLst/>
          </a:prstGeom>
        </p:spPr>
        <p:txBody>
          <a:bodyPr wrap="none">
            <a:spAutoFit/>
          </a:bodyPr>
          <a:lstStyle/>
          <a:p>
            <a:r>
              <a:rPr lang="en-GB" sz="1400" dirty="0">
                <a:latin typeface="Century Gothic" panose="020B0502020202020204" pitchFamily="34" charset="0"/>
                <a:ea typeface="Calibri" panose="020F0502020204030204" pitchFamily="34" charset="0"/>
                <a:cs typeface="Times New Roman" panose="02020603050405020304" pitchFamily="18" charset="0"/>
              </a:rPr>
              <a:t>© Primary Languages Network 2024</a:t>
            </a:r>
            <a:endParaRPr lang="en-GB" sz="1400" dirty="0">
              <a:latin typeface="Century Gothic" panose="020B0502020202020204" pitchFamily="34" charset="0"/>
            </a:endParaRPr>
          </a:p>
        </p:txBody>
      </p:sp>
      <p:sp>
        <p:nvSpPr>
          <p:cNvPr id="13" name="TextBox 12"/>
          <p:cNvSpPr txBox="1"/>
          <p:nvPr/>
        </p:nvSpPr>
        <p:spPr>
          <a:xfrm>
            <a:off x="280514" y="5498038"/>
            <a:ext cx="11759927" cy="954107"/>
          </a:xfrm>
          <a:prstGeom prst="rect">
            <a:avLst/>
          </a:prstGeom>
          <a:noFill/>
          <a:ln w="38100">
            <a:solidFill>
              <a:srgbClr val="8A095B"/>
            </a:solidFill>
          </a:ln>
        </p:spPr>
        <p:txBody>
          <a:bodyPr wrap="square" rtlCol="0">
            <a:spAutoFit/>
          </a:bodyPr>
          <a:lstStyle/>
          <a:p>
            <a:r>
              <a:rPr lang="en-GB" sz="1400" b="1" dirty="0">
                <a:latin typeface="Century Gothic" panose="020B0502020202020204" pitchFamily="34" charset="0"/>
              </a:rPr>
              <a:t>Key Performance Indicators</a:t>
            </a:r>
          </a:p>
          <a:p>
            <a:r>
              <a:rPr lang="en-GB" sz="1400" dirty="0">
                <a:latin typeface="Century Gothic" panose="020B0502020202020204" pitchFamily="34" charset="0"/>
              </a:rPr>
              <a:t>Can say nouns for funfair rides. Can use adjectives in descriptive sentences with nouns to express an opinion. Can understand and say several ‘o’clock’ and ‘half past’ time phrases. Can understand and sequence events in a description of a day at the funfair. Can say and write a sequence of daily routine phrases and opinions about the funfair. </a:t>
            </a:r>
            <a:endParaRPr lang="en-GB" sz="1400" dirty="0"/>
          </a:p>
        </p:txBody>
      </p:sp>
      <p:sp>
        <p:nvSpPr>
          <p:cNvPr id="14" name="TextBox 5">
            <a:extLst>
              <a:ext uri="{FF2B5EF4-FFF2-40B4-BE49-F238E27FC236}">
                <a16:creationId xmlns:a16="http://schemas.microsoft.com/office/drawing/2014/main" id="{E1A7A250-9F90-427E-B55D-1A44A03C7DEA}"/>
              </a:ext>
            </a:extLst>
          </p:cNvPr>
          <p:cNvSpPr txBox="1"/>
          <p:nvPr/>
        </p:nvSpPr>
        <p:spPr>
          <a:xfrm>
            <a:off x="280514" y="981908"/>
            <a:ext cx="7451939" cy="4401205"/>
          </a:xfrm>
          <a:prstGeom prst="rect">
            <a:avLst/>
          </a:prstGeom>
          <a:noFill/>
          <a:ln w="38100">
            <a:solidFill>
              <a:srgbClr val="00AEEF"/>
            </a:solidFill>
          </a:ln>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400" b="1" dirty="0">
                <a:latin typeface="Century Gothic" panose="020B0502020202020204" pitchFamily="34" charset="0"/>
              </a:rPr>
              <a:t>In this module:</a:t>
            </a:r>
          </a:p>
          <a:p>
            <a:r>
              <a:rPr lang="en-GB" sz="1400" dirty="0">
                <a:latin typeface="Century Gothic" panose="020B0502020202020204" pitchFamily="34" charset="0"/>
              </a:rPr>
              <a:t>This half term the children will be learning nouns for funfair rides, adjectives to describe the rides and how to express personal opinions about rides and funfairs. </a:t>
            </a:r>
          </a:p>
          <a:p>
            <a:r>
              <a:rPr lang="en-GB" sz="1400" dirty="0">
                <a:latin typeface="Century Gothic" panose="020B0502020202020204" pitchFamily="34" charset="0"/>
              </a:rPr>
              <a:t>Children will be introduced to the ‘o’clock’ and ‘half past’ structure in Spanish, and some daily routine phrases to be able to write a sequence of daily routine phrases including times to describe a day out at the funfair or theme park. </a:t>
            </a:r>
          </a:p>
          <a:p>
            <a:r>
              <a:rPr lang="en-GB" sz="1400" dirty="0">
                <a:latin typeface="Century Gothic" panose="020B0502020202020204" pitchFamily="34" charset="0"/>
              </a:rPr>
              <a:t>Through songs, games  and independent tasks, they will explore the following content, topics and language: </a:t>
            </a:r>
          </a:p>
          <a:p>
            <a:endParaRPr lang="en-GB" sz="1400" dirty="0">
              <a:latin typeface="Century Gothic" panose="020B0502020202020204" pitchFamily="34" charset="0"/>
            </a:endParaRPr>
          </a:p>
          <a:p>
            <a:r>
              <a:rPr lang="en-GB" sz="1400" b="1" dirty="0">
                <a:latin typeface="Century Gothic" panose="020B0502020202020204" pitchFamily="34" charset="0"/>
              </a:rPr>
              <a:t>Funfair rides </a:t>
            </a:r>
            <a:endParaRPr lang="en-GB" sz="1400" dirty="0">
              <a:latin typeface="Century Gothic" panose="020B0502020202020204" pitchFamily="34" charset="0"/>
            </a:endParaRPr>
          </a:p>
          <a:p>
            <a:pPr marL="171450" indent="-171450">
              <a:buFontTx/>
              <a:buChar char="-"/>
            </a:pPr>
            <a:r>
              <a:rPr lang="en-GB" sz="1400" dirty="0">
                <a:latin typeface="Century Gothic" panose="020B0502020202020204" pitchFamily="34" charset="0"/>
              </a:rPr>
              <a:t>Learn the nouns for rides in Spanish</a:t>
            </a:r>
          </a:p>
          <a:p>
            <a:pPr marL="171450" indent="-171450">
              <a:buFontTx/>
              <a:buChar char="-"/>
            </a:pPr>
            <a:r>
              <a:rPr lang="en-GB" sz="1400" dirty="0">
                <a:latin typeface="Century Gothic" panose="020B0502020202020204" pitchFamily="34" charset="0"/>
              </a:rPr>
              <a:t>Learn descriptions of rides and apply these appropriately</a:t>
            </a:r>
          </a:p>
          <a:p>
            <a:pPr marL="171450" indent="-171450">
              <a:buFontTx/>
              <a:buChar char="-"/>
            </a:pPr>
            <a:r>
              <a:rPr lang="en-GB" sz="1400" dirty="0">
                <a:latin typeface="Century Gothic" panose="020B0502020202020204" pitchFamily="34" charset="0"/>
              </a:rPr>
              <a:t>Express opinions of rides and funfairs</a:t>
            </a:r>
          </a:p>
          <a:p>
            <a:r>
              <a:rPr lang="en-GB" sz="1400" b="1" dirty="0">
                <a:latin typeface="Century Gothic" panose="020B0502020202020204" pitchFamily="34" charset="0"/>
              </a:rPr>
              <a:t>Daily routine</a:t>
            </a:r>
          </a:p>
          <a:p>
            <a:pPr marL="171450" indent="-171450">
              <a:buFontTx/>
              <a:buChar char="-"/>
            </a:pPr>
            <a:r>
              <a:rPr lang="en-GB" sz="1400" dirty="0">
                <a:latin typeface="Century Gothic" panose="020B0502020202020204" pitchFamily="34" charset="0"/>
              </a:rPr>
              <a:t>Learn some daily routine phrases</a:t>
            </a:r>
          </a:p>
          <a:p>
            <a:r>
              <a:rPr lang="en-GB" sz="1400" b="1" dirty="0">
                <a:latin typeface="Century Gothic" panose="020B0502020202020204" pitchFamily="34" charset="0"/>
              </a:rPr>
              <a:t>Telling the time</a:t>
            </a:r>
          </a:p>
          <a:p>
            <a:pPr marL="171450" indent="-171450">
              <a:buFontTx/>
              <a:buChar char="-"/>
            </a:pPr>
            <a:r>
              <a:rPr lang="en-GB" sz="1400" dirty="0">
                <a:latin typeface="Century Gothic" panose="020B0502020202020204" pitchFamily="34" charset="0"/>
              </a:rPr>
              <a:t>Learn the structure for telling time in Spanish, focusing on "o’clock" and "half past”</a:t>
            </a:r>
          </a:p>
          <a:p>
            <a:r>
              <a:rPr lang="en-GB" sz="1400" b="1" dirty="0">
                <a:latin typeface="Century Gothic" panose="020B0502020202020204" pitchFamily="34" charset="0"/>
              </a:rPr>
              <a:t>My best day ever </a:t>
            </a:r>
          </a:p>
          <a:p>
            <a:pPr marL="285750" indent="-285750">
              <a:buFontTx/>
              <a:buChar char="-"/>
            </a:pPr>
            <a:r>
              <a:rPr lang="en-GB" sz="1400" dirty="0">
                <a:latin typeface="Century Gothic" panose="020B0502020202020204" pitchFamily="34" charset="0"/>
              </a:rPr>
              <a:t>Understand a description of a day out at the funfair</a:t>
            </a:r>
          </a:p>
          <a:p>
            <a:pPr marL="285750" indent="-285750">
              <a:buFontTx/>
              <a:buChar char="-"/>
            </a:pPr>
            <a:r>
              <a:rPr lang="en-GB" sz="1400" dirty="0">
                <a:latin typeface="Century Gothic" panose="020B0502020202020204" pitchFamily="34" charset="0"/>
              </a:rPr>
              <a:t>Plan and describe a funfair visit using time and routine phrases</a:t>
            </a:r>
          </a:p>
        </p:txBody>
      </p:sp>
      <p:sp>
        <p:nvSpPr>
          <p:cNvPr id="2" name="Rectangle 1">
            <a:extLst>
              <a:ext uri="{FF2B5EF4-FFF2-40B4-BE49-F238E27FC236}">
                <a16:creationId xmlns:a16="http://schemas.microsoft.com/office/drawing/2014/main" id="{A366E5CF-6DF7-5549-00F7-334E0110A204}"/>
              </a:ext>
            </a:extLst>
          </p:cNvPr>
          <p:cNvSpPr/>
          <p:nvPr/>
        </p:nvSpPr>
        <p:spPr>
          <a:xfrm>
            <a:off x="0" y="-5507"/>
            <a:ext cx="12192000" cy="243632"/>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close-up of a logo&#10;&#10;Description automatically generated">
            <a:extLst>
              <a:ext uri="{FF2B5EF4-FFF2-40B4-BE49-F238E27FC236}">
                <a16:creationId xmlns:a16="http://schemas.microsoft.com/office/drawing/2014/main" id="{6C637344-03D6-689D-B12D-85A114AD930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401378" y="93736"/>
            <a:ext cx="1181299" cy="1181299"/>
          </a:xfrm>
          <a:prstGeom prst="rect">
            <a:avLst/>
          </a:prstGeom>
        </p:spPr>
      </p:pic>
      <p:pic>
        <p:nvPicPr>
          <p:cNvPr id="6" name="Picture 5" descr="A picture containing graphics, drawing, food&#10;&#10;Description automatically generated">
            <a:extLst>
              <a:ext uri="{FF2B5EF4-FFF2-40B4-BE49-F238E27FC236}">
                <a16:creationId xmlns:a16="http://schemas.microsoft.com/office/drawing/2014/main" id="{16EDC340-B282-4848-8C30-99F7EB6403A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860872" y="284653"/>
            <a:ext cx="1081686" cy="721124"/>
          </a:xfrm>
          <a:prstGeom prst="rect">
            <a:avLst/>
          </a:prstGeom>
        </p:spPr>
      </p:pic>
      <p:sp>
        <p:nvSpPr>
          <p:cNvPr id="3" name="TextBox 8">
            <a:extLst>
              <a:ext uri="{FF2B5EF4-FFF2-40B4-BE49-F238E27FC236}">
                <a16:creationId xmlns:a16="http://schemas.microsoft.com/office/drawing/2014/main" id="{9C547F19-D6C1-B1FD-AF39-895D535A34A5}"/>
              </a:ext>
            </a:extLst>
          </p:cNvPr>
          <p:cNvSpPr txBox="1"/>
          <p:nvPr/>
        </p:nvSpPr>
        <p:spPr>
          <a:xfrm>
            <a:off x="7916536" y="4765744"/>
            <a:ext cx="4029917" cy="307777"/>
          </a:xfrm>
          <a:prstGeom prst="rect">
            <a:avLst/>
          </a:prstGeom>
          <a:noFill/>
          <a:ln w="38100">
            <a:solidFill>
              <a:srgbClr val="21B413"/>
            </a:solidFill>
          </a:ln>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1400">
                <a:latin typeface="Century Gothic" panose="020B0502020202020204" pitchFamily="34" charset="0"/>
                <a:hlinkClick r:id="rId4"/>
              </a:rPr>
              <a:t>Examples of work - Best day ever</a:t>
            </a:r>
            <a:endParaRPr lang="en-GB" sz="1400" dirty="0">
              <a:latin typeface="Century Gothic" panose="020B0502020202020204" pitchFamily="34" charset="0"/>
            </a:endParaRPr>
          </a:p>
        </p:txBody>
      </p:sp>
    </p:spTree>
    <p:extLst>
      <p:ext uri="{BB962C8B-B14F-4D97-AF65-F5344CB8AC3E}">
        <p14:creationId xmlns:p14="http://schemas.microsoft.com/office/powerpoint/2010/main" val="417275227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384</TotalTime>
  <Words>338</Words>
  <Application>Microsoft Office PowerPoint</Application>
  <PresentationFormat>Widescreen</PresentationFormat>
  <Paragraphs>30</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Century Gothic</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Janet Lloyd</dc:creator>
  <cp:lastModifiedBy>Catherine Simms</cp:lastModifiedBy>
  <cp:revision>55</cp:revision>
  <cp:lastPrinted>2019-02-25T10:36:43Z</cp:lastPrinted>
  <dcterms:created xsi:type="dcterms:W3CDTF">2019-02-25T10:25:29Z</dcterms:created>
  <dcterms:modified xsi:type="dcterms:W3CDTF">2024-11-13T14:10:47Z</dcterms:modified>
</cp:coreProperties>
</file>