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58" r:id="rId5"/>
    <p:sldId id="263" r:id="rId6"/>
    <p:sldId id="259" r:id="rId7"/>
    <p:sldId id="264" r:id="rId8"/>
    <p:sldId id="265" r:id="rId9"/>
    <p:sldId id="260" r:id="rId10"/>
    <p:sldId id="266" r:id="rId11"/>
    <p:sldId id="261"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748" autoAdjust="0"/>
    <p:restoredTop sz="94660"/>
  </p:normalViewPr>
  <p:slideViewPr>
    <p:cSldViewPr snapToGrid="0">
      <p:cViewPr varScale="1">
        <p:scale>
          <a:sx n="53" d="100"/>
          <a:sy n="53" d="100"/>
        </p:scale>
        <p:origin x="35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image" Target="../media/image2.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image" Target="../media/image3.png"/></Relationships>
</file>

<file path=ppt/drawings/_rels/vmlDrawing3.v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image" Target="../media/image2.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EE8B391-2326-4B2F-BF7F-B10702D82C98}" type="datetimeFigureOut">
              <a:rPr lang="en-GB" smtClean="0"/>
              <a:t>12/01/2026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3105747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EE8B391-2326-4B2F-BF7F-B10702D82C98}" type="datetimeFigureOut">
              <a:rPr lang="en-GB" smtClean="0"/>
              <a:t>12/01/2026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2440412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EE8B391-2326-4B2F-BF7F-B10702D82C98}" type="datetimeFigureOut">
              <a:rPr lang="en-GB" smtClean="0"/>
              <a:t>12/01/2026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14323866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EE8B391-2326-4B2F-BF7F-B10702D82C98}" type="datetimeFigureOut">
              <a:rPr lang="en-GB" smtClean="0"/>
              <a:t>12/01/2026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3324028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EE8B391-2326-4B2F-BF7F-B10702D82C98}" type="datetimeFigureOut">
              <a:rPr lang="en-GB" smtClean="0"/>
              <a:t>12/01/2026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16655113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EE8B391-2326-4B2F-BF7F-B10702D82C98}" type="datetimeFigureOut">
              <a:rPr lang="en-GB" smtClean="0"/>
              <a:t>12/01/2026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1392563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E8B391-2326-4B2F-BF7F-B10702D82C98}" type="datetimeFigureOut">
              <a:rPr lang="en-GB" smtClean="0"/>
              <a:t>12/01/2026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380657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EE8B391-2326-4B2F-BF7F-B10702D82C98}" type="datetimeFigureOut">
              <a:rPr lang="en-GB" smtClean="0"/>
              <a:t>12/01/2026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5342083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EE8B391-2326-4B2F-BF7F-B10702D82C98}" type="datetimeFigureOut">
              <a:rPr lang="en-GB" smtClean="0"/>
              <a:t>12/01/2026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3529666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EE8B391-2326-4B2F-BF7F-B10702D82C98}" type="datetimeFigureOut">
              <a:rPr lang="en-GB" smtClean="0"/>
              <a:t>12/01/2026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3331859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EE8B391-2326-4B2F-BF7F-B10702D82C98}" type="datetimeFigureOut">
              <a:rPr lang="en-GB" smtClean="0"/>
              <a:t>12/01/2026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2325958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E8B391-2326-4B2F-BF7F-B10702D82C98}" type="datetimeFigureOut">
              <a:rPr lang="en-GB" smtClean="0"/>
              <a:t>12/01/2026</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326033-6899-4F53-A98F-D0ADFA1A3058}" type="slidenum">
              <a:rPr lang="en-GB" smtClean="0"/>
              <a:t>‹#›</a:t>
            </a:fld>
            <a:endParaRPr lang="en-GB" dirty="0"/>
          </a:p>
        </p:txBody>
      </p:sp>
    </p:spTree>
    <p:extLst>
      <p:ext uri="{BB962C8B-B14F-4D97-AF65-F5344CB8AC3E}">
        <p14:creationId xmlns:p14="http://schemas.microsoft.com/office/powerpoint/2010/main" val="29773617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oleObject" Target="../embeddings/oleObject2.bin"/><Relationship Id="rId13" Type="http://schemas.openxmlformats.org/officeDocument/2006/relationships/image" Target="../media/image9.jpe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8.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2.png"/><Relationship Id="rId11" Type="http://schemas.openxmlformats.org/officeDocument/2006/relationships/image" Target="../media/image7.png"/><Relationship Id="rId5" Type="http://schemas.openxmlformats.org/officeDocument/2006/relationships/oleObject" Target="../embeddings/oleObject1.bin"/><Relationship Id="rId10" Type="http://schemas.openxmlformats.org/officeDocument/2006/relationships/image" Target="../media/image6.png"/><Relationship Id="rId4" Type="http://schemas.openxmlformats.org/officeDocument/2006/relationships/image" Target="../media/image4.png"/><Relationship Id="rId9" Type="http://schemas.openxmlformats.org/officeDocument/2006/relationships/image" Target="../media/image3.png"/><Relationship Id="rId14" Type="http://schemas.openxmlformats.org/officeDocument/2006/relationships/image" Target="../media/image10.jpeg"/></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jpeg"/><Relationship Id="rId3" Type="http://schemas.openxmlformats.org/officeDocument/2006/relationships/oleObject" Target="../embeddings/oleObject2.bin"/><Relationship Id="rId7" Type="http://schemas.openxmlformats.org/officeDocument/2006/relationships/image" Target="../media/image8.png"/><Relationship Id="rId12"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5.png"/><Relationship Id="rId11" Type="http://schemas.openxmlformats.org/officeDocument/2006/relationships/oleObject" Target="../embeddings/oleObject3.bin"/><Relationship Id="rId5" Type="http://schemas.openxmlformats.org/officeDocument/2006/relationships/image" Target="../media/image1.png"/><Relationship Id="rId10"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7.png"/><Relationship Id="rId1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1.jpeg"/><Relationship Id="rId3" Type="http://schemas.openxmlformats.org/officeDocument/2006/relationships/oleObject" Target="../embeddings/oleObject1.bin"/><Relationship Id="rId7" Type="http://schemas.openxmlformats.org/officeDocument/2006/relationships/image" Target="../media/image1.png"/><Relationship Id="rId12"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3.png"/><Relationship Id="rId11" Type="http://schemas.openxmlformats.org/officeDocument/2006/relationships/image" Target="../media/image7.png"/><Relationship Id="rId5" Type="http://schemas.openxmlformats.org/officeDocument/2006/relationships/oleObject" Target="../embeddings/oleObject4.bin"/><Relationship Id="rId10" Type="http://schemas.openxmlformats.org/officeDocument/2006/relationships/image" Target="../media/image6.png"/><Relationship Id="rId4" Type="http://schemas.openxmlformats.org/officeDocument/2006/relationships/image" Target="../media/image2.png"/><Relationship Id="rId9" Type="http://schemas.openxmlformats.org/officeDocument/2006/relationships/image" Target="../media/image8.png"/><Relationship Id="rId14" Type="http://schemas.openxmlformats.org/officeDocument/2006/relationships/image" Target="../media/image10.jpeg"/></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7.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u="sng" dirty="0"/>
              <a:t>Reception Knowledge </a:t>
            </a:r>
            <a:br>
              <a:rPr lang="en-GB" u="sng" dirty="0"/>
            </a:br>
            <a:r>
              <a:rPr lang="en-GB" u="sng" dirty="0"/>
              <a:t>Organisers</a:t>
            </a:r>
          </a:p>
        </p:txBody>
      </p:sp>
      <p:sp>
        <p:nvSpPr>
          <p:cNvPr id="3" name="Subtitle 2"/>
          <p:cNvSpPr>
            <a:spLocks noGrp="1"/>
          </p:cNvSpPr>
          <p:nvPr>
            <p:ph type="subTitle" idx="1"/>
          </p:nvPr>
        </p:nvSpPr>
        <p:spPr>
          <a:xfrm>
            <a:off x="1524000" y="3602038"/>
            <a:ext cx="9144000" cy="2110140"/>
          </a:xfrm>
        </p:spPr>
        <p:txBody>
          <a:bodyPr/>
          <a:lstStyle/>
          <a:p>
            <a:r>
              <a:rPr lang="en-GB" dirty="0"/>
              <a:t>2025 - 2026</a:t>
            </a:r>
          </a:p>
          <a:p>
            <a:r>
              <a:rPr lang="en-GB" dirty="0"/>
              <a:t> </a:t>
            </a:r>
          </a:p>
          <a:p>
            <a:endParaRPr lang="en-GB" dirty="0"/>
          </a:p>
          <a:p>
            <a:endParaRPr lang="en-GB" dirty="0"/>
          </a:p>
        </p:txBody>
      </p:sp>
      <p:pic>
        <p:nvPicPr>
          <p:cNvPr id="4" name="Picture 3"/>
          <p:cNvPicPr>
            <a:picLocks noChangeAspect="1"/>
          </p:cNvPicPr>
          <p:nvPr/>
        </p:nvPicPr>
        <p:blipFill>
          <a:blip r:embed="rId2"/>
          <a:stretch>
            <a:fillRect/>
          </a:stretch>
        </p:blipFill>
        <p:spPr>
          <a:xfrm>
            <a:off x="5445036" y="4272327"/>
            <a:ext cx="1143882" cy="1439851"/>
          </a:xfrm>
          <a:prstGeom prst="rect">
            <a:avLst/>
          </a:prstGeom>
        </p:spPr>
      </p:pic>
    </p:spTree>
    <p:extLst>
      <p:ext uri="{BB962C8B-B14F-4D97-AF65-F5344CB8AC3E}">
        <p14:creationId xmlns:p14="http://schemas.microsoft.com/office/powerpoint/2010/main" val="22822492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693836828"/>
              </p:ext>
            </p:extLst>
          </p:nvPr>
        </p:nvGraphicFramePr>
        <p:xfrm>
          <a:off x="215153" y="1021436"/>
          <a:ext cx="5647765" cy="3931412"/>
        </p:xfrm>
        <a:graphic>
          <a:graphicData uri="http://schemas.openxmlformats.org/drawingml/2006/table">
            <a:tbl>
              <a:tblPr firstRow="1" firstCol="1" bandRow="1"/>
              <a:tblGrid>
                <a:gridCol w="1902405">
                  <a:extLst>
                    <a:ext uri="{9D8B030D-6E8A-4147-A177-3AD203B41FA5}">
                      <a16:colId xmlns:a16="http://schemas.microsoft.com/office/drawing/2014/main" val="3849854435"/>
                    </a:ext>
                  </a:extLst>
                </a:gridCol>
                <a:gridCol w="1925524">
                  <a:extLst>
                    <a:ext uri="{9D8B030D-6E8A-4147-A177-3AD203B41FA5}">
                      <a16:colId xmlns:a16="http://schemas.microsoft.com/office/drawing/2014/main" val="2728688727"/>
                    </a:ext>
                  </a:extLst>
                </a:gridCol>
                <a:gridCol w="1819836">
                  <a:extLst>
                    <a:ext uri="{9D8B030D-6E8A-4147-A177-3AD203B41FA5}">
                      <a16:colId xmlns:a16="http://schemas.microsoft.com/office/drawing/2014/main" val="3992729168"/>
                    </a:ext>
                  </a:extLst>
                </a:gridCol>
              </a:tblGrid>
              <a:tr h="393896">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Learning :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44892348"/>
                  </a:ext>
                </a:extLst>
              </a:tr>
              <a:tr h="1183722">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Autumn 1 – All About Me </a:t>
                      </a:r>
                    </a:p>
                    <a:p>
                      <a:r>
                        <a:rPr lang="en-GB" sz="900" dirty="0"/>
                        <a:t>Talk about how I have changed since I was a baby.</a:t>
                      </a:r>
                    </a:p>
                    <a:p>
                      <a:r>
                        <a:rPr lang="en-GB" sz="900" dirty="0"/>
                        <a:t>Order simple events in my life on a timeline (baby, toddler, now).</a:t>
                      </a:r>
                    </a:p>
                    <a:p>
                      <a:r>
                        <a:rPr lang="en-GB" sz="900" dirty="0"/>
                        <a:t>Begin to use time language such as </a:t>
                      </a:r>
                      <a:r>
                        <a:rPr lang="en-GB" sz="900" i="1" dirty="0"/>
                        <a:t>before, after, when I was younger</a:t>
                      </a:r>
                      <a:r>
                        <a:rPr lang="en-GB" sz="900" dirty="0"/>
                        <a:t>.</a:t>
                      </a:r>
                      <a:br>
                        <a:rPr lang="en-GB" sz="900" dirty="0"/>
                      </a:br>
                      <a:r>
                        <a:rPr lang="en-GB" sz="900" i="1" dirty="0"/>
                        <a:t>(Links to KS1: sequencing events chronologically; developing sense of the past.)</a:t>
                      </a:r>
                      <a:endParaRPr lang="en-GB" sz="900"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p>
                      <a:r>
                        <a:rPr lang="en-GB" sz="900" dirty="0"/>
                        <a:t>Talk about significant people who have travelled to space (e.g. astronauts).</a:t>
                      </a:r>
                    </a:p>
                    <a:p>
                      <a:r>
                        <a:rPr lang="en-GB" sz="900" dirty="0"/>
                        <a:t>Understand that these events happened in the past and changed how we understand space today.</a:t>
                      </a:r>
                      <a:br>
                        <a:rPr lang="en-GB" sz="900" dirty="0"/>
                      </a:br>
                      <a:r>
                        <a:rPr lang="en-GB" sz="900" i="1" dirty="0"/>
                        <a:t>(Links to KS1: learning about significant individuals who contributed to national achievements.)</a:t>
                      </a:r>
                      <a:endParaRPr lang="en-GB" sz="900"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p>
                      <a:r>
                        <a:rPr lang="en-GB" sz="900" dirty="0">
                          <a:latin typeface="+mn-lt"/>
                        </a:rPr>
                        <a:t>Recognise that some people in our community have important roles today and in the past (e.g. nurses, firefighters).</a:t>
                      </a:r>
                    </a:p>
                    <a:p>
                      <a:r>
                        <a:rPr lang="en-GB" sz="900" dirty="0">
                          <a:latin typeface="+mn-lt"/>
                        </a:rPr>
                        <a:t>Compare jobs now and long ago.</a:t>
                      </a:r>
                      <a:br>
                        <a:rPr lang="en-GB" sz="900" dirty="0">
                          <a:latin typeface="+mn-lt"/>
                        </a:rPr>
                      </a:br>
                      <a:r>
                        <a:rPr lang="en-GB" sz="900" i="1" dirty="0">
                          <a:latin typeface="+mn-lt"/>
                        </a:rPr>
                        <a:t>(Links to KS1: understanding significant people in history and how roles have changed.)</a:t>
                      </a:r>
                      <a:endParaRPr lang="en-GB" sz="900" dirty="0">
                        <a:latin typeface="+mn-l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3181248"/>
                  </a:ext>
                </a:extLst>
              </a:tr>
              <a:tr h="1383473">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u="sng" dirty="0">
                          <a:effectLst/>
                          <a:latin typeface="Calibri" panose="020F0502020204030204" pitchFamily="34" charset="0"/>
                          <a:ea typeface="Calibri" panose="020F0502020204030204" pitchFamily="34" charset="0"/>
                          <a:cs typeface="Times New Roman" panose="02020603050405020304" pitchFamily="18" charset="0"/>
                        </a:rPr>
                        <a:t>Autumn 2 – What do we Celebrate?</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r>
                        <a:rPr lang="en-GB" sz="900" dirty="0"/>
                        <a:t>Explore and compare different celebrations and festivals, understanding that they have origins in the past.</a:t>
                      </a:r>
                    </a:p>
                    <a:p>
                      <a:r>
                        <a:rPr lang="en-GB" sz="900" dirty="0"/>
                        <a:t>Talk about how families and communities have different traditions over time.</a:t>
                      </a:r>
                      <a:br>
                        <a:rPr lang="en-GB" sz="900" dirty="0"/>
                      </a:br>
                      <a:r>
                        <a:rPr lang="en-GB" sz="900" i="1" dirty="0"/>
                        <a:t>(Links to KS1: comparing similarities and differences in ways of life from the past and now.)</a:t>
                      </a:r>
                      <a:endParaRPr lang="en-GB" sz="900"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Spring 2 – How do we grow?</a:t>
                      </a:r>
                    </a:p>
                    <a:p>
                      <a:r>
                        <a:rPr lang="en-GB" sz="900" dirty="0"/>
                        <a:t>Talk about how I have grown and changed over time.</a:t>
                      </a:r>
                    </a:p>
                    <a:p>
                      <a:r>
                        <a:rPr lang="en-GB" sz="900" dirty="0"/>
                        <a:t>Sequence the life cycle of a plant or human using correct time vocabulary.</a:t>
                      </a:r>
                      <a:br>
                        <a:rPr lang="en-GB" sz="900" dirty="0"/>
                      </a:br>
                      <a:r>
                        <a:rPr lang="en-GB" sz="900" i="1" dirty="0"/>
                        <a:t>(Links to KS1: using chronological order and understanding </a:t>
                      </a:r>
                      <a:r>
                        <a:rPr lang="en-GB" sz="1050" i="1" dirty="0"/>
                        <a:t>changes over time.)</a:t>
                      </a:r>
                      <a:endParaRPr lang="en-GB" sz="1050"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p>
                      <a:r>
                        <a:rPr lang="en-GB" sz="900" dirty="0"/>
                        <a:t>To talk about seaside holidays now and in the past using photos, artefacts, and stories.</a:t>
                      </a:r>
                    </a:p>
                    <a:p>
                      <a:r>
                        <a:rPr lang="en-GB" sz="900" dirty="0"/>
                        <a:t>Identify what has changed and what has stayed the same.</a:t>
                      </a:r>
                      <a:br>
                        <a:rPr lang="en-GB" sz="900" dirty="0"/>
                      </a:br>
                      <a:r>
                        <a:rPr lang="en-GB" sz="900" i="1" dirty="0"/>
                        <a:t>(Links to KS1: comparing ways of life in different periods; developing historical enquiry skills.)</a:t>
                      </a:r>
                      <a:endParaRPr lang="en-GB" sz="900" dirty="0"/>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8164950"/>
                  </a:ext>
                </a:extLst>
              </a:tr>
            </a:tbl>
          </a:graphicData>
        </a:graphic>
      </p:graphicFrame>
      <p:sp>
        <p:nvSpPr>
          <p:cNvPr id="10" name="TextBox 9"/>
          <p:cNvSpPr txBox="1"/>
          <p:nvPr/>
        </p:nvSpPr>
        <p:spPr>
          <a:xfrm>
            <a:off x="287399" y="142648"/>
            <a:ext cx="10777333" cy="830997"/>
          </a:xfrm>
          <a:prstGeom prst="rect">
            <a:avLst/>
          </a:prstGeom>
          <a:noFill/>
          <a:ln>
            <a:solidFill>
              <a:schemeClr val="tx1"/>
            </a:solidFill>
          </a:ln>
        </p:spPr>
        <p:txBody>
          <a:bodyPr wrap="square" rtlCol="0">
            <a:spAutoFit/>
          </a:bodyPr>
          <a:lstStyle/>
          <a:p>
            <a:r>
              <a:rPr lang="en-GB" sz="1600" u="sng" dirty="0"/>
              <a:t>St. Boniface RC Primary </a:t>
            </a:r>
          </a:p>
          <a:p>
            <a:r>
              <a:rPr lang="en-GB" sz="1600" u="sng" dirty="0"/>
              <a:t>Reception</a:t>
            </a:r>
          </a:p>
          <a:p>
            <a:r>
              <a:rPr lang="en-GB" sz="1600" u="sng" dirty="0"/>
              <a:t>History Yearly Knowledge Overview </a:t>
            </a:r>
          </a:p>
        </p:txBody>
      </p:sp>
      <p:graphicFrame>
        <p:nvGraphicFramePr>
          <p:cNvPr id="11" name="Table 10"/>
          <p:cNvGraphicFramePr>
            <a:graphicFrameLocks noGrp="1"/>
          </p:cNvGraphicFramePr>
          <p:nvPr>
            <p:extLst>
              <p:ext uri="{D42A27DB-BD31-4B8C-83A1-F6EECF244321}">
                <p14:modId xmlns:p14="http://schemas.microsoft.com/office/powerpoint/2010/main" val="1805248206"/>
              </p:ext>
            </p:extLst>
          </p:nvPr>
        </p:nvGraphicFramePr>
        <p:xfrm>
          <a:off x="5973482" y="1272650"/>
          <a:ext cx="5531556" cy="3971418"/>
        </p:xfrm>
        <a:graphic>
          <a:graphicData uri="http://schemas.openxmlformats.org/drawingml/2006/table">
            <a:tbl>
              <a:tblPr firstRow="1" firstCol="1" bandRow="1"/>
              <a:tblGrid>
                <a:gridCol w="1645011">
                  <a:extLst>
                    <a:ext uri="{9D8B030D-6E8A-4147-A177-3AD203B41FA5}">
                      <a16:colId xmlns:a16="http://schemas.microsoft.com/office/drawing/2014/main" val="351032193"/>
                    </a:ext>
                  </a:extLst>
                </a:gridCol>
                <a:gridCol w="2119405">
                  <a:extLst>
                    <a:ext uri="{9D8B030D-6E8A-4147-A177-3AD203B41FA5}">
                      <a16:colId xmlns:a16="http://schemas.microsoft.com/office/drawing/2014/main" val="3259605013"/>
                    </a:ext>
                  </a:extLst>
                </a:gridCol>
                <a:gridCol w="1767140">
                  <a:extLst>
                    <a:ext uri="{9D8B030D-6E8A-4147-A177-3AD203B41FA5}">
                      <a16:colId xmlns:a16="http://schemas.microsoft.com/office/drawing/2014/main" val="3266647283"/>
                    </a:ext>
                  </a:extLst>
                </a:gridCol>
              </a:tblGrid>
              <a:tr h="432160">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Books</a:t>
                      </a:r>
                      <a:r>
                        <a:rPr lang="en-GB" sz="14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400" dirty="0">
                          <a:effectLst/>
                          <a:latin typeface="Calibri" panose="020F0502020204030204" pitchFamily="34" charset="0"/>
                          <a:ea typeface="Calibri" panose="020F0502020204030204" pitchFamily="34" charset="0"/>
                          <a:cs typeface="Times New Roman" panose="02020603050405020304" pitchFamily="18" charset="0"/>
                        </a:rPr>
                        <a:t> :</a:t>
                      </a:r>
                      <a:br>
                        <a:rPr lang="en-GB" sz="14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 please note, texts will be added throughout the academic year as this is a new curriculum.</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20661287"/>
                  </a:ext>
                </a:extLst>
              </a:tr>
              <a:tr h="1233896">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Autumn 1 – All About Me</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We are all Welcome </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All About Families</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We Are All Different*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b="0" dirty="0">
                          <a:effectLst/>
                          <a:latin typeface="+mn-lt"/>
                          <a:ea typeface="Calibri" panose="020F0502020204030204" pitchFamily="34" charset="0"/>
                          <a:cs typeface="Times New Roman" panose="02020603050405020304" pitchFamily="18" charset="0"/>
                        </a:rPr>
                        <a:t>Class Bible</a:t>
                      </a:r>
                    </a:p>
                    <a:p>
                      <a:pPr algn="l">
                        <a:lnSpc>
                          <a:spcPct val="107000"/>
                        </a:lnSpc>
                        <a:spcAft>
                          <a:spcPts val="0"/>
                        </a:spcAft>
                      </a:pPr>
                      <a:r>
                        <a:rPr lang="en-GB" sz="1100" b="0" i="0" dirty="0">
                          <a:latin typeface="+mn-lt"/>
                        </a:rPr>
                        <a:t>We Are All Here: Notes for Living on Planet Earth by Oliver Jeffers</a:t>
                      </a:r>
                    </a:p>
                    <a:p>
                      <a:pPr algn="l">
                        <a:lnSpc>
                          <a:spcPct val="107000"/>
                        </a:lnSpc>
                        <a:spcAft>
                          <a:spcPts val="0"/>
                        </a:spcAft>
                      </a:pPr>
                      <a:r>
                        <a:rPr lang="en-GB" sz="1100" b="0" i="0" dirty="0">
                          <a:latin typeface="+mn-lt"/>
                        </a:rPr>
                        <a:t>Whatever Next! By Jill Murphy</a:t>
                      </a:r>
                      <a:endParaRPr lang="en-GB" sz="1100" b="0" i="0" dirty="0">
                        <a:effectLst/>
                        <a:latin typeface="+mn-lt"/>
                        <a:ea typeface="Calibri" panose="020F0502020204030204" pitchFamily="34" charset="0"/>
                        <a:cs typeface="Times New Roman" panose="02020603050405020304" pitchFamily="18" charset="0"/>
                      </a:endParaRPr>
                    </a:p>
                    <a:p>
                      <a:pPr algn="l">
                        <a:lnSpc>
                          <a:spcPct val="107000"/>
                        </a:lnSpc>
                        <a:spcAft>
                          <a:spcPts val="0"/>
                        </a:spcAft>
                      </a:pPr>
                      <a:r>
                        <a:rPr lang="en-GB" sz="1100" i="0" dirty="0">
                          <a:effectLst/>
                          <a:latin typeface="Calibri" panose="020F0502020204030204" pitchFamily="34" charset="0"/>
                          <a:ea typeface="Calibri" panose="020F0502020204030204" pitchFamily="34" charset="0"/>
                          <a:cs typeface="Times New Roman" panose="02020603050405020304" pitchFamily="18" charset="0"/>
                        </a:rPr>
                        <a:t>What do stars do in the day? </a:t>
                      </a:r>
                      <a:r>
                        <a:rPr lang="en-GB" sz="1100" i="0" dirty="0" err="1">
                          <a:effectLst/>
                          <a:latin typeface="Calibri" panose="020F0502020204030204" pitchFamily="34" charset="0"/>
                          <a:ea typeface="Calibri" panose="020F0502020204030204" pitchFamily="34" charset="0"/>
                          <a:cs typeface="Times New Roman" panose="02020603050405020304" pitchFamily="18" charset="0"/>
                        </a:rPr>
                        <a:t>Ebook</a:t>
                      </a:r>
                      <a:endParaRPr lang="en-GB" sz="1100" i="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i="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i="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i="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9984768"/>
                  </a:ext>
                </a:extLst>
              </a:tr>
              <a:tr h="1056504">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Autumn 2 – What do we Celebrate?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dirty="0">
                          <a:effectLst/>
                          <a:latin typeface="Calibri" panose="020F0502020204030204" pitchFamily="34" charset="0"/>
                          <a:ea typeface="Calibri" panose="020F0502020204030204" pitchFamily="34" charset="0"/>
                          <a:cs typeface="Times New Roman" panose="02020603050405020304" pitchFamily="18" charset="0"/>
                        </a:rPr>
                        <a:t>The Best Diwali Ever</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The Christmas Present Bear</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The Nativity Story</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2 – How do we grow?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6584380"/>
                  </a:ext>
                </a:extLst>
              </a:tr>
            </a:tbl>
          </a:graphicData>
        </a:graphic>
      </p:graphicFrame>
      <p:pic>
        <p:nvPicPr>
          <p:cNvPr id="14" name="Picture 13"/>
          <p:cNvPicPr>
            <a:picLocks noChangeAspect="1"/>
          </p:cNvPicPr>
          <p:nvPr/>
        </p:nvPicPr>
        <p:blipFill>
          <a:blip r:embed="rId3"/>
          <a:stretch>
            <a:fillRect/>
          </a:stretch>
        </p:blipFill>
        <p:spPr>
          <a:xfrm>
            <a:off x="10335058" y="277817"/>
            <a:ext cx="380753" cy="479270"/>
          </a:xfrm>
          <a:prstGeom prst="rect">
            <a:avLst/>
          </a:prstGeom>
        </p:spPr>
      </p:pic>
      <p:sp>
        <p:nvSpPr>
          <p:cNvPr id="15" name="TextBox 14"/>
          <p:cNvSpPr txBox="1"/>
          <p:nvPr/>
        </p:nvSpPr>
        <p:spPr>
          <a:xfrm>
            <a:off x="215153" y="5052928"/>
            <a:ext cx="5531555" cy="769441"/>
          </a:xfrm>
          <a:prstGeom prst="rect">
            <a:avLst/>
          </a:prstGeom>
          <a:noFill/>
          <a:ln>
            <a:solidFill>
              <a:schemeClr val="tx1"/>
            </a:solidFill>
          </a:ln>
        </p:spPr>
        <p:txBody>
          <a:bodyPr wrap="square" rtlCol="0">
            <a:spAutoFit/>
          </a:bodyPr>
          <a:lstStyle/>
          <a:p>
            <a:r>
              <a:rPr lang="en-GB" sz="1100" u="sng" dirty="0"/>
              <a:t>Understanding the World </a:t>
            </a:r>
          </a:p>
          <a:p>
            <a:r>
              <a:rPr lang="en-GB" sz="1100" dirty="0"/>
              <a:t>Begin to make sense of their own life story and family history.</a:t>
            </a:r>
          </a:p>
          <a:p>
            <a:r>
              <a:rPr lang="en-GB" sz="1100" dirty="0"/>
              <a:t>Recognise that people and events happened before they were born.</a:t>
            </a:r>
          </a:p>
          <a:p>
            <a:r>
              <a:rPr lang="en-GB" sz="1100" dirty="0"/>
              <a:t>Use simple historical language to describe events and changes.</a:t>
            </a:r>
          </a:p>
        </p:txBody>
      </p:sp>
      <p:sp>
        <p:nvSpPr>
          <p:cNvPr id="16" name="TextBox 15"/>
          <p:cNvSpPr txBox="1"/>
          <p:nvPr/>
        </p:nvSpPr>
        <p:spPr>
          <a:xfrm>
            <a:off x="5973482" y="5302910"/>
            <a:ext cx="5647765" cy="1277273"/>
          </a:xfrm>
          <a:prstGeom prst="rect">
            <a:avLst/>
          </a:prstGeom>
          <a:noFill/>
          <a:ln>
            <a:solidFill>
              <a:schemeClr val="tx1"/>
            </a:solidFill>
          </a:ln>
        </p:spPr>
        <p:txBody>
          <a:bodyPr wrap="square" rtlCol="0">
            <a:spAutoFit/>
          </a:bodyPr>
          <a:lstStyle/>
          <a:p>
            <a:r>
              <a:rPr lang="en-GB" sz="1100" u="sng" dirty="0"/>
              <a:t>Knowledge Nuggets</a:t>
            </a:r>
            <a:br>
              <a:rPr lang="en-GB" sz="1100" u="sng" dirty="0"/>
            </a:br>
            <a:r>
              <a:rPr lang="en-GB" sz="1100" dirty="0"/>
              <a:t>I can talk about how I have changed over time and use words like </a:t>
            </a:r>
            <a:r>
              <a:rPr lang="en-GB" sz="1100" i="1" dirty="0"/>
              <a:t>before</a:t>
            </a:r>
            <a:r>
              <a:rPr lang="en-GB" sz="1100" dirty="0"/>
              <a:t>, </a:t>
            </a:r>
            <a:r>
              <a:rPr lang="en-GB" sz="1100" i="1" dirty="0"/>
              <a:t>after</a:t>
            </a:r>
            <a:r>
              <a:rPr lang="en-GB" sz="1100" dirty="0"/>
              <a:t>, and </a:t>
            </a:r>
            <a:r>
              <a:rPr lang="en-GB" sz="1100" i="1" dirty="0"/>
              <a:t>when I was younger</a:t>
            </a:r>
            <a:r>
              <a:rPr lang="en-GB" sz="1100" dirty="0"/>
              <a:t>.</a:t>
            </a:r>
          </a:p>
          <a:p>
            <a:r>
              <a:rPr lang="en-GB" sz="1100" dirty="0"/>
              <a:t>I know that some people and events from the past are important and have helped shape the world we live in today.</a:t>
            </a:r>
          </a:p>
          <a:p>
            <a:r>
              <a:rPr lang="en-GB" sz="1100" dirty="0"/>
              <a:t>I can compare life now and long ago, noticing what is the same and what is different.</a:t>
            </a:r>
          </a:p>
          <a:p>
            <a:r>
              <a:rPr lang="en-GB" sz="1100" dirty="0"/>
              <a:t>I understand that celebrations, jobs, and traditions have a history and may change over time.</a:t>
            </a:r>
            <a:endParaRPr lang="en-GB" sz="1100" u="sng" dirty="0"/>
          </a:p>
        </p:txBody>
      </p:sp>
      <p:pic>
        <p:nvPicPr>
          <p:cNvPr id="5" name="Picture 4">
            <a:extLst>
              <a:ext uri="{FF2B5EF4-FFF2-40B4-BE49-F238E27FC236}">
                <a16:creationId xmlns:a16="http://schemas.microsoft.com/office/drawing/2014/main" id="{110E95C1-EBBD-4FFC-A955-074A3FE60FF0}"/>
              </a:ext>
            </a:extLst>
          </p:cNvPr>
          <p:cNvPicPr>
            <a:picLocks noChangeAspect="1"/>
          </p:cNvPicPr>
          <p:nvPr/>
        </p:nvPicPr>
        <p:blipFill>
          <a:blip r:embed="rId4"/>
          <a:stretch>
            <a:fillRect/>
          </a:stretch>
        </p:blipFill>
        <p:spPr>
          <a:xfrm>
            <a:off x="6096000" y="2752752"/>
            <a:ext cx="591671" cy="295836"/>
          </a:xfrm>
          <a:prstGeom prst="rect">
            <a:avLst/>
          </a:prstGeom>
        </p:spPr>
      </p:pic>
      <p:sp>
        <p:nvSpPr>
          <p:cNvPr id="3" name="TextBox 2">
            <a:extLst>
              <a:ext uri="{FF2B5EF4-FFF2-40B4-BE49-F238E27FC236}">
                <a16:creationId xmlns:a16="http://schemas.microsoft.com/office/drawing/2014/main" id="{D06118CF-E00C-1BC3-C2BD-DE22284702AE}"/>
              </a:ext>
            </a:extLst>
          </p:cNvPr>
          <p:cNvSpPr txBox="1"/>
          <p:nvPr/>
        </p:nvSpPr>
        <p:spPr>
          <a:xfrm>
            <a:off x="215153" y="5939874"/>
            <a:ext cx="5531554" cy="600164"/>
          </a:xfrm>
          <a:prstGeom prst="rect">
            <a:avLst/>
          </a:prstGeom>
          <a:noFill/>
          <a:ln>
            <a:solidFill>
              <a:schemeClr val="tx1"/>
            </a:solidFill>
          </a:ln>
        </p:spPr>
        <p:txBody>
          <a:bodyPr wrap="square" rtlCol="0">
            <a:spAutoFit/>
          </a:bodyPr>
          <a:lstStyle/>
          <a:p>
            <a:r>
              <a:rPr lang="en-GB" sz="1100" u="sng" dirty="0"/>
              <a:t>Key Vocabulary</a:t>
            </a:r>
          </a:p>
          <a:p>
            <a:r>
              <a:rPr lang="en-GB" sz="1100" dirty="0"/>
              <a:t> Past, present, future, timeline, change, same, different, before, after, young, old, new, memory, family , tradition, long ago, significant, then, now.</a:t>
            </a:r>
          </a:p>
        </p:txBody>
      </p:sp>
      <p:graphicFrame>
        <p:nvGraphicFramePr>
          <p:cNvPr id="6" name="Object 5">
            <a:extLst>
              <a:ext uri="{FF2B5EF4-FFF2-40B4-BE49-F238E27FC236}">
                <a16:creationId xmlns:a16="http://schemas.microsoft.com/office/drawing/2014/main" id="{802E202B-A5DD-3938-E470-E2E92B374180}"/>
              </a:ext>
            </a:extLst>
          </p:cNvPr>
          <p:cNvGraphicFramePr>
            <a:graphicFrameLocks noChangeAspect="1"/>
          </p:cNvGraphicFramePr>
          <p:nvPr>
            <p:extLst>
              <p:ext uri="{D42A27DB-BD31-4B8C-83A1-F6EECF244321}">
                <p14:modId xmlns:p14="http://schemas.microsoft.com/office/powerpoint/2010/main" val="2945101146"/>
              </p:ext>
            </p:extLst>
          </p:nvPr>
        </p:nvGraphicFramePr>
        <p:xfrm>
          <a:off x="1412766" y="2741078"/>
          <a:ext cx="443013" cy="365124"/>
        </p:xfrm>
        <a:graphic>
          <a:graphicData uri="http://schemas.openxmlformats.org/presentationml/2006/ole">
            <mc:AlternateContent xmlns:mc="http://schemas.openxmlformats.org/markup-compatibility/2006">
              <mc:Choice xmlns:v="urn:schemas-microsoft-com:vml" Requires="v">
                <p:oleObj spid="_x0000_s1030" name="Bitmap Image" r:id="rId5" imgW="1267002" imgH="1019048" progId="Paint.Picture">
                  <p:embed/>
                </p:oleObj>
              </mc:Choice>
              <mc:Fallback>
                <p:oleObj name="Bitmap Image" r:id="rId5" imgW="1267002" imgH="1019048" progId="Paint.Picture">
                  <p:embed/>
                  <p:pic>
                    <p:nvPicPr>
                      <p:cNvPr id="3"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12766" y="2741078"/>
                        <a:ext cx="443013" cy="365124"/>
                      </a:xfrm>
                      <a:prstGeom prst="rect">
                        <a:avLst/>
                      </a:prstGeom>
                      <a:noFill/>
                    </p:spPr>
                  </p:pic>
                </p:oleObj>
              </mc:Fallback>
            </mc:AlternateContent>
          </a:graphicData>
        </a:graphic>
      </p:graphicFrame>
      <p:pic>
        <p:nvPicPr>
          <p:cNvPr id="7" name="Picture 6">
            <a:extLst>
              <a:ext uri="{FF2B5EF4-FFF2-40B4-BE49-F238E27FC236}">
                <a16:creationId xmlns:a16="http://schemas.microsoft.com/office/drawing/2014/main" id="{EE5855B7-5290-0736-2DFC-39E7A1F57695}"/>
              </a:ext>
            </a:extLst>
          </p:cNvPr>
          <p:cNvPicPr>
            <a:picLocks noChangeAspect="1"/>
          </p:cNvPicPr>
          <p:nvPr/>
        </p:nvPicPr>
        <p:blipFill>
          <a:blip r:embed="rId7"/>
          <a:stretch>
            <a:fillRect/>
          </a:stretch>
        </p:blipFill>
        <p:spPr>
          <a:xfrm>
            <a:off x="3452202" y="2741078"/>
            <a:ext cx="430631" cy="400932"/>
          </a:xfrm>
          <a:prstGeom prst="rect">
            <a:avLst/>
          </a:prstGeom>
        </p:spPr>
      </p:pic>
      <p:graphicFrame>
        <p:nvGraphicFramePr>
          <p:cNvPr id="8" name="Object 7">
            <a:extLst>
              <a:ext uri="{FF2B5EF4-FFF2-40B4-BE49-F238E27FC236}">
                <a16:creationId xmlns:a16="http://schemas.microsoft.com/office/drawing/2014/main" id="{88E85FDB-58E0-EAAF-537B-8FEC08FD457B}"/>
              </a:ext>
            </a:extLst>
          </p:cNvPr>
          <p:cNvGraphicFramePr>
            <a:graphicFrameLocks noChangeAspect="1"/>
          </p:cNvGraphicFramePr>
          <p:nvPr>
            <p:extLst>
              <p:ext uri="{D42A27DB-BD31-4B8C-83A1-F6EECF244321}">
                <p14:modId xmlns:p14="http://schemas.microsoft.com/office/powerpoint/2010/main" val="4228624691"/>
              </p:ext>
            </p:extLst>
          </p:nvPr>
        </p:nvGraphicFramePr>
        <p:xfrm>
          <a:off x="1741462" y="4033784"/>
          <a:ext cx="340840" cy="327978"/>
        </p:xfrm>
        <a:graphic>
          <a:graphicData uri="http://schemas.openxmlformats.org/presentationml/2006/ole">
            <mc:AlternateContent xmlns:mc="http://schemas.openxmlformats.org/markup-compatibility/2006">
              <mc:Choice xmlns:v="urn:schemas-microsoft-com:vml" Requires="v">
                <p:oleObj spid="_x0000_s1031" name="Bitmap Image" r:id="rId8" imgW="800212" imgH="771429" progId="Paint.Picture">
                  <p:embed/>
                </p:oleObj>
              </mc:Choice>
              <mc:Fallback>
                <p:oleObj name="Bitmap Image" r:id="rId8" imgW="800212" imgH="771429" progId="Paint.Picture">
                  <p:embed/>
                  <p:pic>
                    <p:nvPicPr>
                      <p:cNvPr id="7" name="Object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41462" y="4033784"/>
                        <a:ext cx="340840" cy="327978"/>
                      </a:xfrm>
                      <a:prstGeom prst="rect">
                        <a:avLst/>
                      </a:prstGeom>
                      <a:noFill/>
                    </p:spPr>
                  </p:pic>
                </p:oleObj>
              </mc:Fallback>
            </mc:AlternateContent>
          </a:graphicData>
        </a:graphic>
      </p:graphicFrame>
      <p:pic>
        <p:nvPicPr>
          <p:cNvPr id="9" name="Picture 8">
            <a:extLst>
              <a:ext uri="{FF2B5EF4-FFF2-40B4-BE49-F238E27FC236}">
                <a16:creationId xmlns:a16="http://schemas.microsoft.com/office/drawing/2014/main" id="{EBF036B1-6A2B-5D66-81C5-C19CAA7F468C}"/>
              </a:ext>
            </a:extLst>
          </p:cNvPr>
          <p:cNvPicPr>
            <a:picLocks noChangeAspect="1"/>
          </p:cNvPicPr>
          <p:nvPr/>
        </p:nvPicPr>
        <p:blipFill>
          <a:blip r:embed="rId10"/>
          <a:stretch>
            <a:fillRect/>
          </a:stretch>
        </p:blipFill>
        <p:spPr>
          <a:xfrm>
            <a:off x="3452202" y="4361762"/>
            <a:ext cx="332627" cy="377893"/>
          </a:xfrm>
          <a:prstGeom prst="rect">
            <a:avLst/>
          </a:prstGeom>
        </p:spPr>
      </p:pic>
      <p:pic>
        <p:nvPicPr>
          <p:cNvPr id="12" name="Picture 11">
            <a:extLst>
              <a:ext uri="{FF2B5EF4-FFF2-40B4-BE49-F238E27FC236}">
                <a16:creationId xmlns:a16="http://schemas.microsoft.com/office/drawing/2014/main" id="{AE9D9632-F4C4-D385-3986-B013ECC20424}"/>
              </a:ext>
            </a:extLst>
          </p:cNvPr>
          <p:cNvPicPr>
            <a:picLocks noChangeAspect="1"/>
          </p:cNvPicPr>
          <p:nvPr/>
        </p:nvPicPr>
        <p:blipFill>
          <a:blip r:embed="rId11"/>
          <a:stretch>
            <a:fillRect/>
          </a:stretch>
        </p:blipFill>
        <p:spPr>
          <a:xfrm>
            <a:off x="5224898" y="4457870"/>
            <a:ext cx="521809" cy="372721"/>
          </a:xfrm>
          <a:prstGeom prst="rect">
            <a:avLst/>
          </a:prstGeom>
        </p:spPr>
      </p:pic>
      <p:pic>
        <p:nvPicPr>
          <p:cNvPr id="13" name="Picture 12">
            <a:extLst>
              <a:ext uri="{FF2B5EF4-FFF2-40B4-BE49-F238E27FC236}">
                <a16:creationId xmlns:a16="http://schemas.microsoft.com/office/drawing/2014/main" id="{5D25A765-B083-D4F7-8065-8BCA7CFD3B2A}"/>
              </a:ext>
            </a:extLst>
          </p:cNvPr>
          <p:cNvPicPr>
            <a:picLocks noChangeAspect="1"/>
          </p:cNvPicPr>
          <p:nvPr/>
        </p:nvPicPr>
        <p:blipFill>
          <a:blip r:embed="rId12"/>
          <a:stretch>
            <a:fillRect/>
          </a:stretch>
        </p:blipFill>
        <p:spPr>
          <a:xfrm>
            <a:off x="5390310" y="2665952"/>
            <a:ext cx="472608" cy="453448"/>
          </a:xfrm>
          <a:prstGeom prst="rect">
            <a:avLst/>
          </a:prstGeom>
        </p:spPr>
      </p:pic>
      <p:pic>
        <p:nvPicPr>
          <p:cNvPr id="7170" name="Picture 2" descr="Whatever Next!: 2 (A Bear Family Book ...">
            <a:extLst>
              <a:ext uri="{FF2B5EF4-FFF2-40B4-BE49-F238E27FC236}">
                <a16:creationId xmlns:a16="http://schemas.microsoft.com/office/drawing/2014/main" id="{3B788375-80E4-B758-A9E4-249D33FFE4AE}"/>
              </a:ext>
            </a:extLst>
          </p:cNvPr>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12387" r="11609"/>
          <a:stretch>
            <a:fillRect/>
          </a:stretch>
        </p:blipFill>
        <p:spPr bwMode="auto">
          <a:xfrm>
            <a:off x="9155977" y="3119400"/>
            <a:ext cx="482944" cy="63541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The Best Diwali Ever (PB) by Sonali Shah, Chaaya Prabhat | Waterstones">
            <a:extLst>
              <a:ext uri="{FF2B5EF4-FFF2-40B4-BE49-F238E27FC236}">
                <a16:creationId xmlns:a16="http://schemas.microsoft.com/office/drawing/2014/main" id="{CF45C822-ACD6-E89A-5642-4BC1065CE33F}"/>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116608" y="4712890"/>
            <a:ext cx="483372" cy="531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40536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C612109-BCB0-4F74-89CD-FA51DCE8907E}"/>
              </a:ext>
            </a:extLst>
          </p:cNvPr>
          <p:cNvSpPr/>
          <p:nvPr/>
        </p:nvSpPr>
        <p:spPr>
          <a:xfrm>
            <a:off x="92743" y="179312"/>
            <a:ext cx="11737572" cy="861774"/>
          </a:xfrm>
          <a:prstGeom prst="rect">
            <a:avLst/>
          </a:prstGeom>
          <a:noFill/>
        </p:spPr>
        <p:txBody>
          <a:bodyPr wrap="none" lIns="91440" tIns="45720" rIns="91440" bIns="45720">
            <a:spAutoFit/>
          </a:bodyPr>
          <a:lstStyle/>
          <a:p>
            <a:pPr algn="ctr"/>
            <a:r>
              <a:rPr lang="en-GB" sz="5000" u="sng" dirty="0"/>
              <a:t>How Reception Learning Links to KS1 History</a:t>
            </a:r>
            <a:endParaRPr lang="en-US" sz="5000" b="1" u="sng"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3" name="Picture 2">
            <a:extLst>
              <a:ext uri="{FF2B5EF4-FFF2-40B4-BE49-F238E27FC236}">
                <a16:creationId xmlns:a16="http://schemas.microsoft.com/office/drawing/2014/main" id="{137F477F-7728-4C74-A95D-91093F5C2435}"/>
              </a:ext>
            </a:extLst>
          </p:cNvPr>
          <p:cNvPicPr>
            <a:picLocks noChangeAspect="1"/>
          </p:cNvPicPr>
          <p:nvPr/>
        </p:nvPicPr>
        <p:blipFill>
          <a:blip r:embed="rId2"/>
          <a:stretch>
            <a:fillRect/>
          </a:stretch>
        </p:blipFill>
        <p:spPr>
          <a:xfrm>
            <a:off x="10447342" y="5007433"/>
            <a:ext cx="1143882" cy="1439851"/>
          </a:xfrm>
          <a:prstGeom prst="rect">
            <a:avLst/>
          </a:prstGeom>
        </p:spPr>
      </p:pic>
      <p:graphicFrame>
        <p:nvGraphicFramePr>
          <p:cNvPr id="4" name="Table 3">
            <a:extLst>
              <a:ext uri="{FF2B5EF4-FFF2-40B4-BE49-F238E27FC236}">
                <a16:creationId xmlns:a16="http://schemas.microsoft.com/office/drawing/2014/main" id="{1E9E39F2-4277-4CB7-A0EB-84A7BBE7BBAF}"/>
              </a:ext>
            </a:extLst>
          </p:cNvPr>
          <p:cNvGraphicFramePr>
            <a:graphicFrameLocks noGrp="1"/>
          </p:cNvGraphicFramePr>
          <p:nvPr>
            <p:extLst>
              <p:ext uri="{D42A27DB-BD31-4B8C-83A1-F6EECF244321}">
                <p14:modId xmlns:p14="http://schemas.microsoft.com/office/powerpoint/2010/main" val="3054903359"/>
              </p:ext>
            </p:extLst>
          </p:nvPr>
        </p:nvGraphicFramePr>
        <p:xfrm>
          <a:off x="703729" y="1744099"/>
          <a:ext cx="10515600" cy="2560320"/>
        </p:xfrm>
        <a:graphic>
          <a:graphicData uri="http://schemas.openxmlformats.org/drawingml/2006/table">
            <a:tbl>
              <a:tblPr/>
              <a:tblGrid>
                <a:gridCol w="5257800">
                  <a:extLst>
                    <a:ext uri="{9D8B030D-6E8A-4147-A177-3AD203B41FA5}">
                      <a16:colId xmlns:a16="http://schemas.microsoft.com/office/drawing/2014/main" val="4179038892"/>
                    </a:ext>
                  </a:extLst>
                </a:gridCol>
                <a:gridCol w="5257800">
                  <a:extLst>
                    <a:ext uri="{9D8B030D-6E8A-4147-A177-3AD203B41FA5}">
                      <a16:colId xmlns:a16="http://schemas.microsoft.com/office/drawing/2014/main" val="2042342958"/>
                    </a:ext>
                  </a:extLst>
                </a:gridCol>
              </a:tblGrid>
              <a:tr h="0">
                <a:tc>
                  <a:txBody>
                    <a:bodyPr/>
                    <a:lstStyle/>
                    <a:p>
                      <a:r>
                        <a:rPr lang="en-GB" b="1"/>
                        <a:t>Reception Focus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b="1" dirty="0"/>
                        <a:t>KS1 Progression Link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49836839"/>
                  </a:ext>
                </a:extLst>
              </a:tr>
              <a:tr h="0">
                <a:tc>
                  <a:txBody>
                    <a:bodyPr/>
                    <a:lstStyle/>
                    <a:p>
                      <a:r>
                        <a:rPr lang="en-GB" dirty="0"/>
                        <a:t>Talk about personal and family history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Sequence events and use timelines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99472493"/>
                  </a:ext>
                </a:extLst>
              </a:tr>
              <a:tr h="0">
                <a:tc>
                  <a:txBody>
                    <a:bodyPr/>
                    <a:lstStyle/>
                    <a:p>
                      <a:r>
                        <a:rPr lang="en-GB"/>
                        <a:t>Explore celebrations and traditions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Compare ways of life in different times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59081714"/>
                  </a:ext>
                </a:extLst>
              </a:tr>
              <a:tr h="0">
                <a:tc>
                  <a:txBody>
                    <a:bodyPr/>
                    <a:lstStyle/>
                    <a:p>
                      <a:r>
                        <a:rPr lang="en-GB" dirty="0"/>
                        <a:t>Learn about significant people (astronauts, nurses)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Study of significant historical figures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39510521"/>
                  </a:ext>
                </a:extLst>
              </a:tr>
              <a:tr h="0">
                <a:tc>
                  <a:txBody>
                    <a:bodyPr/>
                    <a:lstStyle/>
                    <a:p>
                      <a:r>
                        <a:rPr lang="en-GB"/>
                        <a:t>Use time vocabulary (before, after, past, now)</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Use chronological language confidently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75634005"/>
                  </a:ext>
                </a:extLst>
              </a:tr>
              <a:tr h="0">
                <a:tc>
                  <a:txBody>
                    <a:bodyPr/>
                    <a:lstStyle/>
                    <a:p>
                      <a:r>
                        <a:rPr lang="en-GB"/>
                        <a:t>Compare past and present (seaside, jobs)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Identify similarities and differences between periods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28186106"/>
                  </a:ext>
                </a:extLst>
              </a:tr>
              <a:tr h="0">
                <a:tc>
                  <a:txBody>
                    <a:bodyPr/>
                    <a:lstStyle/>
                    <a:p>
                      <a:r>
                        <a:rPr lang="en-GB" dirty="0"/>
                        <a:t>Discuss changes over time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Understand how and why changes happen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26474174"/>
                  </a:ext>
                </a:extLst>
              </a:tr>
            </a:tbl>
          </a:graphicData>
        </a:graphic>
      </p:graphicFrame>
    </p:spTree>
    <p:extLst>
      <p:ext uri="{BB962C8B-B14F-4D97-AF65-F5344CB8AC3E}">
        <p14:creationId xmlns:p14="http://schemas.microsoft.com/office/powerpoint/2010/main" val="3740094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514920944"/>
              </p:ext>
            </p:extLst>
          </p:nvPr>
        </p:nvGraphicFramePr>
        <p:xfrm>
          <a:off x="293297" y="1142615"/>
          <a:ext cx="5802703" cy="4099189"/>
        </p:xfrm>
        <a:graphic>
          <a:graphicData uri="http://schemas.openxmlformats.org/drawingml/2006/table">
            <a:tbl>
              <a:tblPr firstRow="1" firstCol="1" bandRow="1"/>
              <a:tblGrid>
                <a:gridCol w="1999129">
                  <a:extLst>
                    <a:ext uri="{9D8B030D-6E8A-4147-A177-3AD203B41FA5}">
                      <a16:colId xmlns:a16="http://schemas.microsoft.com/office/drawing/2014/main" val="3849854435"/>
                    </a:ext>
                  </a:extLst>
                </a:gridCol>
                <a:gridCol w="1949812">
                  <a:extLst>
                    <a:ext uri="{9D8B030D-6E8A-4147-A177-3AD203B41FA5}">
                      <a16:colId xmlns:a16="http://schemas.microsoft.com/office/drawing/2014/main" val="2728688727"/>
                    </a:ext>
                  </a:extLst>
                </a:gridCol>
                <a:gridCol w="1853762">
                  <a:extLst>
                    <a:ext uri="{9D8B030D-6E8A-4147-A177-3AD203B41FA5}">
                      <a16:colId xmlns:a16="http://schemas.microsoft.com/office/drawing/2014/main" val="3992729168"/>
                    </a:ext>
                  </a:extLst>
                </a:gridCol>
              </a:tblGrid>
              <a:tr h="364119">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Learning :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44892348"/>
                  </a:ext>
                </a:extLst>
              </a:tr>
              <a:tr h="1864555">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Autumn 1 – All About Me </a:t>
                      </a:r>
                    </a:p>
                    <a:p>
                      <a:r>
                        <a:rPr lang="en-GB" sz="1100" b="0" dirty="0"/>
                        <a:t>Autumn 1 – All About Me &amp; My Community</a:t>
                      </a:r>
                    </a:p>
                    <a:p>
                      <a:r>
                        <a:rPr lang="en-GB" sz="1100" b="0" dirty="0"/>
                        <a:t>To know their school is in Lower Broughton, and that it is part of Salford / Greater Manchester / England.</a:t>
                      </a:r>
                    </a:p>
                    <a:p>
                      <a:r>
                        <a:rPr lang="en-GB" sz="1100" dirty="0"/>
                        <a:t>Explore simple maps of the school and local area.</a:t>
                      </a:r>
                    </a:p>
                    <a:p>
                      <a:r>
                        <a:rPr lang="en-GB" sz="1100" dirty="0"/>
                        <a:t>Compare their home to homes around the world.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p>
                      <a:r>
                        <a:rPr lang="en-GB" sz="1100" dirty="0"/>
                        <a:t>Know that maps and globes represent real places on Earth.</a:t>
                      </a:r>
                    </a:p>
                    <a:p>
                      <a:r>
                        <a:rPr lang="en-GB" sz="1100" dirty="0"/>
                        <a:t>Identify Earth, the Sun, and the Moon.</a:t>
                      </a:r>
                    </a:p>
                    <a:p>
                      <a:r>
                        <a:rPr lang="en-GB" sz="1100" dirty="0"/>
                        <a:t>Explore day and night and understand why it gets dark.</a:t>
                      </a:r>
                    </a:p>
                    <a:p>
                      <a:r>
                        <a:rPr lang="en-GB" sz="1100" dirty="0"/>
                        <a:t>Create a map of the playground using symbols and simple keys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p>
                      <a:r>
                        <a:rPr lang="en-GB" sz="1100" dirty="0"/>
                        <a:t>Recognise a wider range of roles in the community—nurses, firefighters, police, postal workers, shop workers.</a:t>
                      </a:r>
                    </a:p>
                    <a:p>
                      <a:r>
                        <a:rPr lang="en-GB" sz="1100" dirty="0"/>
                        <a:t>Understand how these people support our community.</a:t>
                      </a:r>
                    </a:p>
                    <a:p>
                      <a:r>
                        <a:rPr lang="en-GB" sz="1100" dirty="0"/>
                        <a:t>Talk about aspirations: "What would you like to be when you grow up?"</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3181248"/>
                  </a:ext>
                </a:extLst>
              </a:tr>
              <a:tr h="1834451">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u="sng" dirty="0">
                          <a:effectLst/>
                          <a:latin typeface="Calibri" panose="020F0502020204030204" pitchFamily="34" charset="0"/>
                          <a:ea typeface="Calibri" panose="020F0502020204030204" pitchFamily="34" charset="0"/>
                          <a:cs typeface="Times New Roman" panose="02020603050405020304" pitchFamily="18" charset="0"/>
                        </a:rPr>
                        <a:t>Autumn 2 – What do we Celebrate?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100" dirty="0"/>
                        <a:t>Learn about a range of celebrations: Diwali, Bonfire Night, Hanukkah, Christmas, and others.</a:t>
                      </a:r>
                    </a:p>
                    <a:p>
                      <a:r>
                        <a:rPr lang="en-GB" sz="1100" dirty="0"/>
                        <a:t>Compare how celebrations can be similar or different in other countries.</a:t>
                      </a:r>
                    </a:p>
                    <a:p>
                      <a:r>
                        <a:rPr lang="en-GB" sz="1100" dirty="0"/>
                        <a:t>Talk about traditions within their own families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Spring 2 – How do we grow?</a:t>
                      </a:r>
                    </a:p>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100" dirty="0"/>
                        <a:t>Explore life cycles of humans, plants, and animals.</a:t>
                      </a:r>
                    </a:p>
                    <a:p>
                      <a:r>
                        <a:rPr lang="en-GB" sz="1100" dirty="0"/>
                        <a:t>Compare past and present—baby photos, toys from the past, homes long ago.</a:t>
                      </a:r>
                    </a:p>
                    <a:p>
                      <a:r>
                        <a:rPr lang="en-GB" sz="1100" dirty="0"/>
                        <a:t>Look at how the local area has changed over time using old images.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p>
                      <a:r>
                        <a:rPr lang="en-GB" sz="1100" dirty="0"/>
                        <a:t>Explore oceans and sea creatures.</a:t>
                      </a:r>
                    </a:p>
                    <a:p>
                      <a:r>
                        <a:rPr lang="en-GB" sz="1100" dirty="0"/>
                        <a:t>Compare life in the UK to life in contrasting countries.</a:t>
                      </a:r>
                    </a:p>
                    <a:p>
                      <a:r>
                        <a:rPr lang="en-GB" sz="1100" dirty="0"/>
                        <a:t>Talk about how we can protect our oceans and environment.</a:t>
                      </a:r>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8164950"/>
                  </a:ext>
                </a:extLst>
              </a:tr>
            </a:tbl>
          </a:graphicData>
        </a:graphic>
      </p:graphicFrame>
      <p:sp>
        <p:nvSpPr>
          <p:cNvPr id="10" name="TextBox 9"/>
          <p:cNvSpPr txBox="1"/>
          <p:nvPr/>
        </p:nvSpPr>
        <p:spPr>
          <a:xfrm>
            <a:off x="376518" y="73209"/>
            <a:ext cx="10964405" cy="861774"/>
          </a:xfrm>
          <a:prstGeom prst="rect">
            <a:avLst/>
          </a:prstGeom>
          <a:noFill/>
          <a:ln>
            <a:solidFill>
              <a:schemeClr val="tx1"/>
            </a:solidFill>
          </a:ln>
        </p:spPr>
        <p:txBody>
          <a:bodyPr wrap="square" rtlCol="0">
            <a:spAutoFit/>
          </a:bodyPr>
          <a:lstStyle/>
          <a:p>
            <a:r>
              <a:rPr lang="en-GB" sz="1600" u="sng" dirty="0"/>
              <a:t>St. Boniface RC Primary </a:t>
            </a:r>
          </a:p>
          <a:p>
            <a:r>
              <a:rPr lang="en-GB" sz="1600" u="sng" dirty="0"/>
              <a:t>Reception</a:t>
            </a:r>
          </a:p>
          <a:p>
            <a:r>
              <a:rPr lang="en-GB" sz="1600" u="sng" dirty="0"/>
              <a:t>Geography Yearly Knowledge Overview </a:t>
            </a:r>
          </a:p>
        </p:txBody>
      </p:sp>
      <p:graphicFrame>
        <p:nvGraphicFramePr>
          <p:cNvPr id="11" name="Table 10"/>
          <p:cNvGraphicFramePr>
            <a:graphicFrameLocks noGrp="1"/>
          </p:cNvGraphicFramePr>
          <p:nvPr>
            <p:extLst>
              <p:ext uri="{D42A27DB-BD31-4B8C-83A1-F6EECF244321}">
                <p14:modId xmlns:p14="http://schemas.microsoft.com/office/powerpoint/2010/main" val="1728227637"/>
              </p:ext>
            </p:extLst>
          </p:nvPr>
        </p:nvGraphicFramePr>
        <p:xfrm>
          <a:off x="6302133" y="1183844"/>
          <a:ext cx="5531556" cy="3792030"/>
        </p:xfrm>
        <a:graphic>
          <a:graphicData uri="http://schemas.openxmlformats.org/drawingml/2006/table">
            <a:tbl>
              <a:tblPr firstRow="1" firstCol="1" bandRow="1"/>
              <a:tblGrid>
                <a:gridCol w="1645011">
                  <a:extLst>
                    <a:ext uri="{9D8B030D-6E8A-4147-A177-3AD203B41FA5}">
                      <a16:colId xmlns:a16="http://schemas.microsoft.com/office/drawing/2014/main" val="351032193"/>
                    </a:ext>
                  </a:extLst>
                </a:gridCol>
                <a:gridCol w="2119405">
                  <a:extLst>
                    <a:ext uri="{9D8B030D-6E8A-4147-A177-3AD203B41FA5}">
                      <a16:colId xmlns:a16="http://schemas.microsoft.com/office/drawing/2014/main" val="3259605013"/>
                    </a:ext>
                  </a:extLst>
                </a:gridCol>
                <a:gridCol w="1767140">
                  <a:extLst>
                    <a:ext uri="{9D8B030D-6E8A-4147-A177-3AD203B41FA5}">
                      <a16:colId xmlns:a16="http://schemas.microsoft.com/office/drawing/2014/main" val="3266647283"/>
                    </a:ext>
                  </a:extLst>
                </a:gridCol>
              </a:tblGrid>
              <a:tr h="432160">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Books</a:t>
                      </a:r>
                      <a:r>
                        <a:rPr lang="en-GB" sz="14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400" dirty="0">
                          <a:effectLst/>
                          <a:latin typeface="Calibri" panose="020F0502020204030204" pitchFamily="34" charset="0"/>
                          <a:ea typeface="Calibri" panose="020F0502020204030204" pitchFamily="34" charset="0"/>
                          <a:cs typeface="Times New Roman" panose="02020603050405020304" pitchFamily="18" charset="0"/>
                        </a:rPr>
                        <a:t> :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 please note, texts will be added throughout the academic year as this is a new curriculum.</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20661287"/>
                  </a:ext>
                </a:extLst>
              </a:tr>
              <a:tr h="905816">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Autumn 1 – All About Me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We are all Welcome </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All About Families</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We Are All Different*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b="0" i="0" dirty="0">
                          <a:effectLst/>
                          <a:latin typeface="+mn-lt"/>
                          <a:ea typeface="Calibri" panose="020F0502020204030204" pitchFamily="34" charset="0"/>
                          <a:cs typeface="Times New Roman" panose="02020603050405020304" pitchFamily="18" charset="0"/>
                        </a:rPr>
                        <a:t>Class Bible</a:t>
                      </a:r>
                    </a:p>
                    <a:p>
                      <a:pPr algn="l">
                        <a:lnSpc>
                          <a:spcPct val="107000"/>
                        </a:lnSpc>
                        <a:spcAft>
                          <a:spcPts val="0"/>
                        </a:spcAft>
                      </a:pPr>
                      <a:r>
                        <a:rPr lang="en-GB" sz="1100" b="0" i="0" dirty="0">
                          <a:latin typeface="+mn-lt"/>
                        </a:rPr>
                        <a:t>We Are All Here: Notes for Living on Planet Earth by Oliver Jeffers</a:t>
                      </a:r>
                    </a:p>
                    <a:p>
                      <a:pPr algn="l">
                        <a:lnSpc>
                          <a:spcPct val="107000"/>
                        </a:lnSpc>
                        <a:spcAft>
                          <a:spcPts val="0"/>
                        </a:spcAft>
                      </a:pPr>
                      <a:r>
                        <a:rPr lang="en-GB" sz="1100" b="0" i="0" dirty="0">
                          <a:latin typeface="+mn-lt"/>
                        </a:rPr>
                        <a:t>Whatever Next! By Jill Murphy</a:t>
                      </a:r>
                      <a:endParaRPr lang="en-GB" sz="1100" b="0" i="0" dirty="0">
                        <a:effectLst/>
                        <a:latin typeface="+mn-lt"/>
                        <a:ea typeface="Calibri" panose="020F0502020204030204" pitchFamily="34" charset="0"/>
                        <a:cs typeface="Times New Roman" panose="02020603050405020304" pitchFamily="18" charset="0"/>
                      </a:endParaRPr>
                    </a:p>
                    <a:p>
                      <a:pPr algn="l">
                        <a:lnSpc>
                          <a:spcPct val="107000"/>
                        </a:lnSpc>
                        <a:spcAft>
                          <a:spcPts val="0"/>
                        </a:spcAft>
                      </a:pPr>
                      <a:r>
                        <a:rPr lang="en-GB" sz="1100" i="0" dirty="0">
                          <a:effectLst/>
                          <a:latin typeface="Calibri" panose="020F0502020204030204" pitchFamily="34" charset="0"/>
                          <a:ea typeface="Calibri" panose="020F0502020204030204" pitchFamily="34" charset="0"/>
                          <a:cs typeface="Times New Roman" panose="02020603050405020304" pitchFamily="18" charset="0"/>
                        </a:rPr>
                        <a:t>What do stars do in the day? </a:t>
                      </a:r>
                      <a:r>
                        <a:rPr lang="en-GB" sz="1100" i="0" dirty="0" err="1">
                          <a:effectLst/>
                          <a:latin typeface="Calibri" panose="020F0502020204030204" pitchFamily="34" charset="0"/>
                          <a:ea typeface="Calibri" panose="020F0502020204030204" pitchFamily="34" charset="0"/>
                          <a:cs typeface="Times New Roman" panose="02020603050405020304" pitchFamily="18" charset="0"/>
                        </a:rPr>
                        <a:t>Ebook</a:t>
                      </a:r>
                      <a:endParaRPr lang="en-GB" sz="1100" i="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i="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9984768"/>
                  </a:ext>
                </a:extLst>
              </a:tr>
              <a:tr h="1056504">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Autumn 2 – What do we Celebrate?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dirty="0">
                          <a:effectLst/>
                          <a:latin typeface="Calibri" panose="020F0502020204030204" pitchFamily="34" charset="0"/>
                          <a:ea typeface="Calibri" panose="020F0502020204030204" pitchFamily="34" charset="0"/>
                          <a:cs typeface="Times New Roman" panose="02020603050405020304" pitchFamily="18" charset="0"/>
                        </a:rPr>
                        <a:t>The Best Diwali Ever</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The Christmas Present Bear</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The Nativity Story</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2 – How do we grow?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6584380"/>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4159791655"/>
              </p:ext>
            </p:extLst>
          </p:nvPr>
        </p:nvGraphicFramePr>
        <p:xfrm>
          <a:off x="6302133" y="6287273"/>
          <a:ext cx="5701103" cy="334943"/>
        </p:xfrm>
        <a:graphic>
          <a:graphicData uri="http://schemas.openxmlformats.org/drawingml/2006/table">
            <a:tbl>
              <a:tblPr firstRow="1" firstCol="1" bandRow="1"/>
              <a:tblGrid>
                <a:gridCol w="1019585">
                  <a:extLst>
                    <a:ext uri="{9D8B030D-6E8A-4147-A177-3AD203B41FA5}">
                      <a16:colId xmlns:a16="http://schemas.microsoft.com/office/drawing/2014/main" val="1622355508"/>
                    </a:ext>
                  </a:extLst>
                </a:gridCol>
                <a:gridCol w="4681518">
                  <a:extLst>
                    <a:ext uri="{9D8B030D-6E8A-4147-A177-3AD203B41FA5}">
                      <a16:colId xmlns:a16="http://schemas.microsoft.com/office/drawing/2014/main" val="3930945887"/>
                    </a:ext>
                  </a:extLst>
                </a:gridCol>
              </a:tblGrid>
              <a:tr h="334943">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Key Vocabulary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School, besides, home, travel, up, down, near, far, Lower Broughton, Salford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66870870"/>
                  </a:ext>
                </a:extLst>
              </a:tr>
            </a:tbl>
          </a:graphicData>
        </a:graphic>
      </p:graphicFrame>
      <p:pic>
        <p:nvPicPr>
          <p:cNvPr id="14" name="Picture 13"/>
          <p:cNvPicPr>
            <a:picLocks noChangeAspect="1"/>
          </p:cNvPicPr>
          <p:nvPr/>
        </p:nvPicPr>
        <p:blipFill>
          <a:blip r:embed="rId2"/>
          <a:stretch>
            <a:fillRect/>
          </a:stretch>
        </p:blipFill>
        <p:spPr>
          <a:xfrm>
            <a:off x="10578353" y="203763"/>
            <a:ext cx="442260" cy="556691"/>
          </a:xfrm>
          <a:prstGeom prst="rect">
            <a:avLst/>
          </a:prstGeom>
        </p:spPr>
      </p:pic>
      <p:sp>
        <p:nvSpPr>
          <p:cNvPr id="15" name="TextBox 14"/>
          <p:cNvSpPr txBox="1"/>
          <p:nvPr/>
        </p:nvSpPr>
        <p:spPr>
          <a:xfrm>
            <a:off x="293296" y="5327932"/>
            <a:ext cx="5802703" cy="1277273"/>
          </a:xfrm>
          <a:prstGeom prst="rect">
            <a:avLst/>
          </a:prstGeom>
          <a:noFill/>
          <a:ln>
            <a:solidFill>
              <a:schemeClr val="tx1"/>
            </a:solidFill>
          </a:ln>
        </p:spPr>
        <p:txBody>
          <a:bodyPr wrap="square" rtlCol="0">
            <a:spAutoFit/>
          </a:bodyPr>
          <a:lstStyle/>
          <a:p>
            <a:r>
              <a:rPr lang="en-GB" sz="1100" u="sng" dirty="0"/>
              <a:t>Understanding The World:</a:t>
            </a:r>
          </a:p>
          <a:p>
            <a:r>
              <a:rPr lang="en-GB" sz="1100" dirty="0"/>
              <a:t>Pupils develop an understanding of their place in the world, beginning with themselves and their local community and gradually extending to the wider world, including contrasting countries and environments.</a:t>
            </a:r>
          </a:p>
          <a:p>
            <a:r>
              <a:rPr lang="en-GB" sz="1100" dirty="0"/>
              <a:t>Pupils use simple maps, symbols, and language to explore places, recognise similarities and differences between locations, and talk about how people, environments, and communities change over time.</a:t>
            </a:r>
          </a:p>
        </p:txBody>
      </p:sp>
      <p:sp>
        <p:nvSpPr>
          <p:cNvPr id="16" name="TextBox 15"/>
          <p:cNvSpPr txBox="1"/>
          <p:nvPr/>
        </p:nvSpPr>
        <p:spPr>
          <a:xfrm>
            <a:off x="6308739" y="5045348"/>
            <a:ext cx="5531556" cy="1107996"/>
          </a:xfrm>
          <a:prstGeom prst="rect">
            <a:avLst/>
          </a:prstGeom>
          <a:noFill/>
          <a:ln>
            <a:solidFill>
              <a:schemeClr val="tx1"/>
            </a:solidFill>
          </a:ln>
        </p:spPr>
        <p:txBody>
          <a:bodyPr wrap="square" rtlCol="0">
            <a:spAutoFit/>
          </a:bodyPr>
          <a:lstStyle/>
          <a:p>
            <a:r>
              <a:rPr lang="en-GB" sz="1100" u="sng" dirty="0"/>
              <a:t>Knowledge Nuggets </a:t>
            </a:r>
            <a:endParaRPr lang="en-GB" sz="1100" b="1" dirty="0"/>
          </a:p>
          <a:p>
            <a:r>
              <a:rPr lang="en-GB" sz="1100" dirty="0"/>
              <a:t>By the end of Reception, children should know:</a:t>
            </a:r>
          </a:p>
          <a:p>
            <a:pPr>
              <a:buFont typeface="Arial" panose="020B0604020202020204" pitchFamily="34" charset="0"/>
              <a:buChar char="•"/>
            </a:pPr>
            <a:r>
              <a:rPr lang="en-GB" sz="1100" dirty="0"/>
              <a:t>The name of where they live and some features of the local area.</a:t>
            </a:r>
          </a:p>
          <a:p>
            <a:pPr>
              <a:buFont typeface="Arial" panose="020B0604020202020204" pitchFamily="34" charset="0"/>
              <a:buChar char="•"/>
            </a:pPr>
            <a:r>
              <a:rPr lang="en-GB" sz="1100" dirty="0"/>
              <a:t>How to follow and create a simple map.</a:t>
            </a:r>
          </a:p>
          <a:p>
            <a:pPr>
              <a:buFont typeface="Arial" panose="020B0604020202020204" pitchFamily="34" charset="0"/>
              <a:buChar char="•"/>
            </a:pPr>
            <a:r>
              <a:rPr lang="en-GB" sz="1100" dirty="0"/>
              <a:t>The names and roles of people who help them.</a:t>
            </a:r>
          </a:p>
          <a:p>
            <a:pPr>
              <a:buFont typeface="Arial" panose="020B0604020202020204" pitchFamily="34" charset="0"/>
              <a:buChar char="•"/>
            </a:pPr>
            <a:r>
              <a:rPr lang="en-GB" sz="1100" dirty="0"/>
              <a:t>That the world has many countries with different environments, homes, and traditions.</a:t>
            </a:r>
          </a:p>
        </p:txBody>
      </p:sp>
      <p:pic>
        <p:nvPicPr>
          <p:cNvPr id="20" name="Picture 19">
            <a:extLst>
              <a:ext uri="{FF2B5EF4-FFF2-40B4-BE49-F238E27FC236}">
                <a16:creationId xmlns:a16="http://schemas.microsoft.com/office/drawing/2014/main" id="{2B295D48-F866-4231-B19D-49433678A209}"/>
              </a:ext>
            </a:extLst>
          </p:cNvPr>
          <p:cNvPicPr>
            <a:picLocks noChangeAspect="1"/>
          </p:cNvPicPr>
          <p:nvPr/>
        </p:nvPicPr>
        <p:blipFill>
          <a:blip r:embed="rId3"/>
          <a:stretch>
            <a:fillRect/>
          </a:stretch>
        </p:blipFill>
        <p:spPr>
          <a:xfrm>
            <a:off x="6493695" y="2771658"/>
            <a:ext cx="950430" cy="475215"/>
          </a:xfrm>
          <a:prstGeom prst="rect">
            <a:avLst/>
          </a:prstGeom>
        </p:spPr>
      </p:pic>
      <p:pic>
        <p:nvPicPr>
          <p:cNvPr id="4" name="Picture 2" descr="Whatever Next!: 2 (A Bear Family Book ...">
            <a:extLst>
              <a:ext uri="{FF2B5EF4-FFF2-40B4-BE49-F238E27FC236}">
                <a16:creationId xmlns:a16="http://schemas.microsoft.com/office/drawing/2014/main" id="{BA82E751-206D-5A1B-3911-76DA67A2DAA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2387" r="11609"/>
          <a:stretch>
            <a:fillRect/>
          </a:stretch>
        </p:blipFill>
        <p:spPr bwMode="auto">
          <a:xfrm>
            <a:off x="9609220" y="2980716"/>
            <a:ext cx="397937" cy="52356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The Best Diwali Ever (PB) by Sonali Shah, Chaaya Prabhat | Waterstones">
            <a:extLst>
              <a:ext uri="{FF2B5EF4-FFF2-40B4-BE49-F238E27FC236}">
                <a16:creationId xmlns:a16="http://schemas.microsoft.com/office/drawing/2014/main" id="{79819BC4-F2A6-C468-4A95-0C6AD026FB2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44125" y="4442086"/>
            <a:ext cx="483372" cy="531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49112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9399010-6CC1-424B-AA6F-4ECB9B4A9C5F}"/>
              </a:ext>
            </a:extLst>
          </p:cNvPr>
          <p:cNvGraphicFramePr>
            <a:graphicFrameLocks noGrp="1"/>
          </p:cNvGraphicFramePr>
          <p:nvPr>
            <p:extLst>
              <p:ext uri="{D42A27DB-BD31-4B8C-83A1-F6EECF244321}">
                <p14:modId xmlns:p14="http://schemas.microsoft.com/office/powerpoint/2010/main" val="1873849132"/>
              </p:ext>
            </p:extLst>
          </p:nvPr>
        </p:nvGraphicFramePr>
        <p:xfrm>
          <a:off x="420059" y="1513195"/>
          <a:ext cx="9811840" cy="4398120"/>
        </p:xfrm>
        <a:graphic>
          <a:graphicData uri="http://schemas.openxmlformats.org/drawingml/2006/table">
            <a:tbl>
              <a:tblPr/>
              <a:tblGrid>
                <a:gridCol w="4905920">
                  <a:extLst>
                    <a:ext uri="{9D8B030D-6E8A-4147-A177-3AD203B41FA5}">
                      <a16:colId xmlns:a16="http://schemas.microsoft.com/office/drawing/2014/main" val="2407014914"/>
                    </a:ext>
                  </a:extLst>
                </a:gridCol>
                <a:gridCol w="4905920">
                  <a:extLst>
                    <a:ext uri="{9D8B030D-6E8A-4147-A177-3AD203B41FA5}">
                      <a16:colId xmlns:a16="http://schemas.microsoft.com/office/drawing/2014/main" val="231406719"/>
                    </a:ext>
                  </a:extLst>
                </a:gridCol>
              </a:tblGrid>
              <a:tr h="341281">
                <a:tc>
                  <a:txBody>
                    <a:bodyPr/>
                    <a:lstStyle/>
                    <a:p>
                      <a:r>
                        <a:rPr lang="en-GB" sz="1700" b="1" u="sng" dirty="0"/>
                        <a:t>Reception Focus</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700" b="1" u="sng" dirty="0"/>
                        <a:t>KS1 Progression Link</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46249925"/>
                  </a:ext>
                </a:extLst>
              </a:tr>
              <a:tr h="853203">
                <a:tc>
                  <a:txBody>
                    <a:bodyPr/>
                    <a:lstStyle/>
                    <a:p>
                      <a:r>
                        <a:rPr lang="en-GB" sz="1700" b="0" dirty="0"/>
                        <a:t>Uses simple maps and plans to follow routes and recognise symbols.</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700" b="0" dirty="0"/>
                        <a:t>Helps children interpret historical maps, timelines and old photographs, understanding that the past can be represented in different ways.</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83891950"/>
                  </a:ext>
                </a:extLst>
              </a:tr>
              <a:tr h="853203">
                <a:tc>
                  <a:txBody>
                    <a:bodyPr/>
                    <a:lstStyle/>
                    <a:p>
                      <a:r>
                        <a:rPr lang="en-GB" sz="1700" b="0" dirty="0"/>
                        <a:t>Describes the local environment and identifies simple human and physical features.</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700" b="0"/>
                        <a:t>Builds understanding of local history, comparing how buildings, transport, and the community have changed over time.</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75936282"/>
                  </a:ext>
                </a:extLst>
              </a:tr>
              <a:tr h="597242">
                <a:tc>
                  <a:txBody>
                    <a:bodyPr/>
                    <a:lstStyle/>
                    <a:p>
                      <a:r>
                        <a:rPr lang="en-GB" sz="1700" b="0"/>
                        <a:t>Talks about similarities and differences between places in the UK and abroad.</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700" b="0"/>
                        <a:t>Leads into comparing life in the past and present, such as old vs modern homes, toys, and transport.</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56360668"/>
                  </a:ext>
                </a:extLst>
              </a:tr>
              <a:tr h="853203">
                <a:tc>
                  <a:txBody>
                    <a:bodyPr/>
                    <a:lstStyle/>
                    <a:p>
                      <a:r>
                        <a:rPr lang="en-GB" sz="1700" b="0"/>
                        <a:t>Uses geographical language (near, far, town, country, map).</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700" b="0"/>
                        <a:t>Provides vocabulary to talk about where and when historical events happened, supporting chronology and context.</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0448108"/>
                  </a:ext>
                </a:extLst>
              </a:tr>
              <a:tr h="853203">
                <a:tc>
                  <a:txBody>
                    <a:bodyPr/>
                    <a:lstStyle/>
                    <a:p>
                      <a:r>
                        <a:rPr lang="en-GB" sz="1700" b="0" dirty="0"/>
                        <a:t>Understands how to care for the environment and recognises human impact.</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700" b="0" dirty="0"/>
                        <a:t>Prepares children to learn about significant people who caused change (inventors, explorers, local figures) and how people’s actions shaped the past.</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36752758"/>
                  </a:ext>
                </a:extLst>
              </a:tr>
            </a:tbl>
          </a:graphicData>
        </a:graphic>
      </p:graphicFrame>
      <p:sp>
        <p:nvSpPr>
          <p:cNvPr id="3" name="Rectangle 2">
            <a:extLst>
              <a:ext uri="{FF2B5EF4-FFF2-40B4-BE49-F238E27FC236}">
                <a16:creationId xmlns:a16="http://schemas.microsoft.com/office/drawing/2014/main" id="{1F89FFD7-5856-4BB0-8073-D3FC1FC52819}"/>
              </a:ext>
            </a:extLst>
          </p:cNvPr>
          <p:cNvSpPr/>
          <p:nvPr/>
        </p:nvSpPr>
        <p:spPr>
          <a:xfrm>
            <a:off x="-262344" y="226759"/>
            <a:ext cx="12716687" cy="861774"/>
          </a:xfrm>
          <a:prstGeom prst="rect">
            <a:avLst/>
          </a:prstGeom>
          <a:noFill/>
        </p:spPr>
        <p:txBody>
          <a:bodyPr wrap="none" lIns="91440" tIns="45720" rIns="91440" bIns="45720">
            <a:spAutoFit/>
          </a:bodyPr>
          <a:lstStyle/>
          <a:p>
            <a:pPr algn="ctr"/>
            <a:r>
              <a:rPr lang="en-GB" sz="4800" u="sng" dirty="0"/>
              <a:t>How Reception Learning Links to KS1 Geography</a:t>
            </a:r>
            <a:endParaRPr lang="en-US" sz="4800" b="1" u="sng"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4" name="Picture 3">
            <a:extLst>
              <a:ext uri="{FF2B5EF4-FFF2-40B4-BE49-F238E27FC236}">
                <a16:creationId xmlns:a16="http://schemas.microsoft.com/office/drawing/2014/main" id="{987A0F78-6C78-4A6C-A397-B59728616310}"/>
              </a:ext>
            </a:extLst>
          </p:cNvPr>
          <p:cNvPicPr>
            <a:picLocks noChangeAspect="1"/>
          </p:cNvPicPr>
          <p:nvPr/>
        </p:nvPicPr>
        <p:blipFill>
          <a:blip r:embed="rId2"/>
          <a:stretch>
            <a:fillRect/>
          </a:stretch>
        </p:blipFill>
        <p:spPr>
          <a:xfrm>
            <a:off x="10770071" y="5191390"/>
            <a:ext cx="1143882" cy="1439851"/>
          </a:xfrm>
          <a:prstGeom prst="rect">
            <a:avLst/>
          </a:prstGeom>
        </p:spPr>
      </p:pic>
    </p:spTree>
    <p:extLst>
      <p:ext uri="{BB962C8B-B14F-4D97-AF65-F5344CB8AC3E}">
        <p14:creationId xmlns:p14="http://schemas.microsoft.com/office/powerpoint/2010/main" val="38029540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26175519"/>
              </p:ext>
            </p:extLst>
          </p:nvPr>
        </p:nvGraphicFramePr>
        <p:xfrm>
          <a:off x="71719" y="1443642"/>
          <a:ext cx="8749552" cy="5264697"/>
        </p:xfrm>
        <a:graphic>
          <a:graphicData uri="http://schemas.openxmlformats.org/drawingml/2006/table">
            <a:tbl>
              <a:tblPr firstRow="1" firstCol="1" bandRow="1"/>
              <a:tblGrid>
                <a:gridCol w="4120456">
                  <a:extLst>
                    <a:ext uri="{9D8B030D-6E8A-4147-A177-3AD203B41FA5}">
                      <a16:colId xmlns:a16="http://schemas.microsoft.com/office/drawing/2014/main" val="3849854435"/>
                    </a:ext>
                  </a:extLst>
                </a:gridCol>
                <a:gridCol w="2074503">
                  <a:extLst>
                    <a:ext uri="{9D8B030D-6E8A-4147-A177-3AD203B41FA5}">
                      <a16:colId xmlns:a16="http://schemas.microsoft.com/office/drawing/2014/main" val="2728688727"/>
                    </a:ext>
                  </a:extLst>
                </a:gridCol>
                <a:gridCol w="2554593">
                  <a:extLst>
                    <a:ext uri="{9D8B030D-6E8A-4147-A177-3AD203B41FA5}">
                      <a16:colId xmlns:a16="http://schemas.microsoft.com/office/drawing/2014/main" val="3992729168"/>
                    </a:ext>
                  </a:extLst>
                </a:gridCol>
              </a:tblGrid>
              <a:tr h="356104">
                <a:tc gridSpan="3">
                  <a:txBody>
                    <a:bodyPr/>
                    <a:lstStyle/>
                    <a:p>
                      <a:pPr algn="l">
                        <a:lnSpc>
                          <a:spcPct val="107000"/>
                        </a:lnSpc>
                        <a:spcAft>
                          <a:spcPts val="0"/>
                        </a:spcAft>
                      </a:pPr>
                      <a:r>
                        <a:rPr lang="en-GB" sz="1100" b="0" dirty="0">
                          <a:effectLst/>
                          <a:latin typeface="+mn-lt"/>
                          <a:ea typeface="Calibri" panose="020F0502020204030204" pitchFamily="34" charset="0"/>
                          <a:cs typeface="Times New Roman" panose="02020603050405020304" pitchFamily="18" charset="0"/>
                        </a:rPr>
                        <a:t>Key Learning : </a:t>
                      </a:r>
                    </a:p>
                    <a:p>
                      <a:pPr algn="l">
                        <a:lnSpc>
                          <a:spcPct val="107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44892348"/>
                  </a:ext>
                </a:extLst>
              </a:tr>
              <a:tr h="2377739">
                <a:tc>
                  <a:txBody>
                    <a:bodyPr/>
                    <a:lstStyle/>
                    <a:p>
                      <a:pPr algn="l">
                        <a:lnSpc>
                          <a:spcPct val="107000"/>
                        </a:lnSpc>
                        <a:spcAft>
                          <a:spcPts val="0"/>
                        </a:spcAft>
                      </a:pPr>
                      <a:r>
                        <a:rPr lang="en-GB" sz="1100" b="0" u="sng" dirty="0">
                          <a:effectLst/>
                          <a:latin typeface="+mn-lt"/>
                          <a:ea typeface="Calibri" panose="020F0502020204030204" pitchFamily="34" charset="0"/>
                          <a:cs typeface="Times New Roman" panose="02020603050405020304" pitchFamily="18" charset="0"/>
                        </a:rPr>
                        <a:t>Autumn 1 – All About Me </a:t>
                      </a:r>
                    </a:p>
                    <a:p>
                      <a:pPr algn="l">
                        <a:lnSpc>
                          <a:spcPct val="107000"/>
                        </a:lnSpc>
                        <a:spcAft>
                          <a:spcPts val="0"/>
                        </a:spcAft>
                      </a:pPr>
                      <a:endParaRPr lang="en-GB" sz="1100" b="0" dirty="0">
                        <a:effectLst/>
                        <a:latin typeface="+mn-lt"/>
                        <a:ea typeface="Calibri" panose="020F0502020204030204" pitchFamily="34" charset="0"/>
                        <a:cs typeface="Times New Roman" panose="02020603050405020304" pitchFamily="18" charset="0"/>
                      </a:endParaRPr>
                    </a:p>
                    <a:p>
                      <a:r>
                        <a:rPr lang="en-GB" sz="1100" b="0" u="sng" dirty="0">
                          <a:effectLst/>
                          <a:latin typeface="+mn-lt"/>
                          <a:ea typeface="Calibri" panose="020F0502020204030204" pitchFamily="34" charset="0"/>
                          <a:cs typeface="Times New Roman" panose="02020603050405020304" pitchFamily="18" charset="0"/>
                        </a:rPr>
                        <a:t>Senses, health and movement </a:t>
                      </a:r>
                      <a:br>
                        <a:rPr lang="en-GB" sz="1100" b="0" u="sng" dirty="0">
                          <a:effectLst/>
                          <a:latin typeface="+mn-lt"/>
                          <a:ea typeface="Calibri" panose="020F0502020204030204" pitchFamily="34" charset="0"/>
                          <a:cs typeface="Times New Roman" panose="02020603050405020304" pitchFamily="18" charset="0"/>
                        </a:rPr>
                      </a:br>
                      <a:r>
                        <a:rPr lang="en-GB" sz="1100" b="0" dirty="0">
                          <a:latin typeface="+mn-lt"/>
                        </a:rPr>
                        <a:t>Big idea: Build on existing knowledge of body parts by exploring the five senses and how our bodies move and stay healthy.</a:t>
                      </a:r>
                    </a:p>
                    <a:p>
                      <a:r>
                        <a:rPr lang="en-GB" sz="1100" b="0" dirty="0">
                          <a:latin typeface="+mn-lt"/>
                        </a:rPr>
                        <a:t>Learning activities: Sense investigation stations (smell pots, feely boxes, sound matching); explore how exercise changes our bodies (heart rate, breathing, temperature); simple sorting of healthy/unhealthy foods; create movement maps in P.E. showing how different body parts help us move.</a:t>
                      </a:r>
                    </a:p>
                    <a:p>
                      <a:r>
                        <a:rPr lang="en-GB" sz="1100" b="0" dirty="0">
                          <a:latin typeface="+mn-lt"/>
                        </a:rPr>
                        <a:t>Skills developed -  using senses to observe, describing physical changes after exercise, grouping and sorting, beginning to explain how to stay healthy.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b="0" u="sng" dirty="0">
                          <a:effectLst/>
                          <a:latin typeface="+mn-lt"/>
                          <a:ea typeface="Calibri" panose="020F0502020204030204" pitchFamily="34" charset="0"/>
                          <a:cs typeface="Times New Roman" panose="02020603050405020304" pitchFamily="18" charset="0"/>
                        </a:rPr>
                        <a:t>Spring 1 – What is it like in Space?</a:t>
                      </a:r>
                    </a:p>
                    <a:p>
                      <a:pPr algn="l">
                        <a:lnSpc>
                          <a:spcPct val="107000"/>
                        </a:lnSpc>
                        <a:spcAft>
                          <a:spcPts val="0"/>
                        </a:spcAft>
                      </a:pPr>
                      <a:endParaRPr lang="en-GB" sz="1100" b="0" u="sng" dirty="0">
                        <a:effectLst/>
                        <a:latin typeface="+mn-lt"/>
                        <a:ea typeface="Calibri" panose="020F0502020204030204" pitchFamily="34" charset="0"/>
                        <a:cs typeface="Times New Roman" panose="02020603050405020304" pitchFamily="18" charset="0"/>
                      </a:endParaRPr>
                    </a:p>
                    <a:p>
                      <a:r>
                        <a:rPr lang="en-GB" sz="1100" b="0" u="sng" dirty="0">
                          <a:effectLst/>
                          <a:latin typeface="+mn-lt"/>
                          <a:ea typeface="Calibri" panose="020F0502020204030204" pitchFamily="34" charset="0"/>
                          <a:cs typeface="Times New Roman" panose="02020603050405020304" pitchFamily="18" charset="0"/>
                        </a:rPr>
                        <a:t>Freezing and Melting </a:t>
                      </a:r>
                      <a:r>
                        <a:rPr lang="en-GB" sz="1100" b="0" dirty="0"/>
                        <a:t>Big idea: Explore light and dark; observe day/night patterns; materials used for space suits/rockets.</a:t>
                      </a:r>
                    </a:p>
                    <a:p>
                      <a:r>
                        <a:rPr lang="en-GB" sz="1100" b="0" dirty="0"/>
                        <a:t>Learning activities: Shadow play and shadow tracing; torch investigations; simple materials sorting (soft/hard, bendy/not); create a ‘night and day’ picture.</a:t>
                      </a:r>
                    </a:p>
                    <a:p>
                      <a:r>
                        <a:rPr lang="en-GB" sz="1100" b="0" dirty="0"/>
                        <a:t>Skills: asking questions, testing ideas, using simple equipment safely.</a:t>
                      </a:r>
                    </a:p>
                    <a:p>
                      <a:pPr algn="l">
                        <a:lnSpc>
                          <a:spcPct val="107000"/>
                        </a:lnSpc>
                        <a:spcAft>
                          <a:spcPts val="0"/>
                        </a:spcAft>
                      </a:pPr>
                      <a:endParaRPr lang="en-GB" sz="1100" b="0" u="sng"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b="0" u="sng" dirty="0">
                          <a:effectLst/>
                          <a:latin typeface="+mn-lt"/>
                          <a:ea typeface="Calibri" panose="020F0502020204030204" pitchFamily="34" charset="0"/>
                          <a:cs typeface="Times New Roman" panose="02020603050405020304" pitchFamily="18" charset="0"/>
                        </a:rPr>
                        <a:t>Summer 1 – People who help us. </a:t>
                      </a:r>
                    </a:p>
                    <a:p>
                      <a:r>
                        <a:rPr lang="en-GB" sz="1100" b="0" u="sng" dirty="0">
                          <a:effectLst/>
                          <a:latin typeface="+mn-lt"/>
                          <a:ea typeface="Calibri" panose="020F0502020204030204" pitchFamily="34" charset="0"/>
                          <a:cs typeface="Times New Roman" panose="02020603050405020304" pitchFamily="18" charset="0"/>
                        </a:rPr>
                        <a:t>Light</a:t>
                      </a:r>
                      <a:r>
                        <a:rPr lang="en-GB" sz="1100" b="0" u="sng" baseline="0" dirty="0">
                          <a:effectLst/>
                          <a:latin typeface="+mn-lt"/>
                          <a:ea typeface="Calibri" panose="020F0502020204030204" pitchFamily="34" charset="0"/>
                          <a:cs typeface="Times New Roman" panose="02020603050405020304" pitchFamily="18" charset="0"/>
                        </a:rPr>
                        <a:t> &amp; Dark </a:t>
                      </a:r>
                      <a:br>
                        <a:rPr lang="en-GB" sz="1100" b="0" u="sng" baseline="0" dirty="0">
                          <a:effectLst/>
                          <a:latin typeface="+mn-lt"/>
                          <a:ea typeface="Calibri" panose="020F0502020204030204" pitchFamily="34" charset="0"/>
                          <a:cs typeface="Times New Roman" panose="02020603050405020304" pitchFamily="18" charset="0"/>
                        </a:rPr>
                      </a:br>
                      <a:br>
                        <a:rPr lang="en-GB" sz="1100" b="0" u="sng" baseline="0" dirty="0">
                          <a:effectLst/>
                          <a:latin typeface="+mn-lt"/>
                          <a:ea typeface="Calibri" panose="020F0502020204030204" pitchFamily="34" charset="0"/>
                          <a:cs typeface="Times New Roman" panose="02020603050405020304" pitchFamily="18" charset="0"/>
                        </a:rPr>
                      </a:br>
                      <a:r>
                        <a:rPr lang="en-GB" sz="1100" b="0" dirty="0"/>
                        <a:t>Big idea: How people use science to help us; simple push/pull investigations.</a:t>
                      </a:r>
                    </a:p>
                    <a:p>
                      <a:r>
                        <a:rPr lang="en-GB" sz="1100" b="0" dirty="0"/>
                        <a:t>Learning activities: Visits / visitors (paramedic, gardener) or role-play; build stable structures from different materials; investigate ramps and rolling; predict which objects will roll fastest.</a:t>
                      </a:r>
                    </a:p>
                    <a:p>
                      <a:r>
                        <a:rPr lang="en-GB" sz="1100" b="0" dirty="0"/>
                        <a:t>Skills: designing, predicting, explaining results orally.</a:t>
                      </a:r>
                    </a:p>
                    <a:p>
                      <a:pPr algn="l">
                        <a:lnSpc>
                          <a:spcPct val="107000"/>
                        </a:lnSpc>
                        <a:spcAft>
                          <a:spcPts val="0"/>
                        </a:spcAft>
                      </a:pPr>
                      <a:endParaRPr lang="en-GB" sz="1100" b="0" u="sng" baseline="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3181248"/>
                  </a:ext>
                </a:extLst>
              </a:tr>
              <a:tr h="2366751">
                <a:tc>
                  <a:txBody>
                    <a:bodyPr/>
                    <a:lstStyle/>
                    <a:p>
                      <a:pPr algn="l">
                        <a:lnSpc>
                          <a:spcPct val="107000"/>
                        </a:lnSpc>
                        <a:spcAft>
                          <a:spcPts val="0"/>
                        </a:spcAft>
                      </a:pPr>
                      <a:r>
                        <a:rPr lang="en-GB" sz="1100" b="0" dirty="0">
                          <a:effectLst/>
                          <a:latin typeface="+mn-lt"/>
                          <a:ea typeface="Calibri" panose="020F0502020204030204" pitchFamily="34" charset="0"/>
                          <a:cs typeface="Times New Roman" panose="02020603050405020304" pitchFamily="18" charset="0"/>
                        </a:rPr>
                        <a:t> </a:t>
                      </a:r>
                      <a:r>
                        <a:rPr lang="en-GB" sz="1100" b="0" u="sng" dirty="0">
                          <a:effectLst/>
                          <a:latin typeface="+mn-lt"/>
                          <a:ea typeface="Calibri" panose="020F0502020204030204" pitchFamily="34" charset="0"/>
                          <a:cs typeface="Times New Roman" panose="02020603050405020304" pitchFamily="18" charset="0"/>
                        </a:rPr>
                        <a:t>Autumn 2 – What do we Celebrate?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b="0" dirty="0">
                          <a:effectLst/>
                          <a:latin typeface="+mn-lt"/>
                          <a:ea typeface="Calibri" panose="020F0502020204030204" pitchFamily="34" charset="0"/>
                          <a:cs typeface="Times New Roman" panose="02020603050405020304" pitchFamily="18" charset="0"/>
                        </a:rPr>
                        <a:t> </a:t>
                      </a:r>
                      <a:r>
                        <a:rPr lang="en-GB" sz="1100" b="0" u="sng" dirty="0">
                          <a:effectLst/>
                          <a:latin typeface="+mn-lt"/>
                          <a:ea typeface="Calibri" panose="020F0502020204030204" pitchFamily="34" charset="0"/>
                          <a:cs typeface="Times New Roman" panose="02020603050405020304" pitchFamily="18" charset="0"/>
                        </a:rPr>
                        <a:t>Observe changes to the environment</a:t>
                      </a:r>
                    </a:p>
                    <a:p>
                      <a:r>
                        <a:rPr lang="en-GB" sz="1100" b="0" dirty="0">
                          <a:latin typeface="+mn-lt"/>
                        </a:rPr>
                        <a:t> Light &amp; Dark through Diwali</a:t>
                      </a:r>
                    </a:p>
                    <a:p>
                      <a:r>
                        <a:rPr lang="en-GB" sz="1100" b="0" dirty="0">
                          <a:latin typeface="+mn-lt"/>
                        </a:rPr>
                        <a:t>Big idea: Explore seasonal change and investigate light and dark in practical, hands-on ways.</a:t>
                      </a:r>
                    </a:p>
                    <a:p>
                      <a:r>
                        <a:rPr lang="en-GB" sz="1100" b="0" dirty="0">
                          <a:latin typeface="+mn-lt"/>
                        </a:rPr>
                        <a:t>Learning activities: Use torches in a darkened area to find out what we can and cannot see; test how light creates shadows; sort objects into those that reflect light and those that don’t; have guided verbal conversations about day and night and why the sky looks different; link to Diwali by exploring how light is used in celebrations.</a:t>
                      </a:r>
                    </a:p>
                    <a:p>
                      <a:r>
                        <a:rPr lang="en-GB" sz="1100" b="0" dirty="0">
                          <a:latin typeface="+mn-lt"/>
                        </a:rPr>
                        <a:t>Skills: Practical investigation, talking about observations, describing day/night, early scientific questioning.</a:t>
                      </a:r>
                    </a:p>
                    <a:p>
                      <a:pPr algn="l">
                        <a:lnSpc>
                          <a:spcPct val="107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b="0" u="sng" dirty="0">
                          <a:effectLst/>
                          <a:latin typeface="+mn-lt"/>
                          <a:ea typeface="Calibri" panose="020F0502020204030204" pitchFamily="34" charset="0"/>
                          <a:cs typeface="Times New Roman" panose="02020603050405020304" pitchFamily="18" charset="0"/>
                        </a:rPr>
                        <a:t>Spring 2 – How do we grow?</a:t>
                      </a:r>
                    </a:p>
                    <a:p>
                      <a:pPr algn="l">
                        <a:lnSpc>
                          <a:spcPct val="107000"/>
                        </a:lnSpc>
                        <a:spcAft>
                          <a:spcPts val="0"/>
                        </a:spcAft>
                      </a:pPr>
                      <a:r>
                        <a:rPr lang="en-GB" sz="1100" b="0" u="sng" dirty="0">
                          <a:effectLst/>
                          <a:latin typeface="+mn-lt"/>
                          <a:ea typeface="Calibri" panose="020F0502020204030204" pitchFamily="34" charset="0"/>
                          <a:cs typeface="Times New Roman" panose="02020603050405020304" pitchFamily="18" charset="0"/>
                        </a:rPr>
                        <a:t> </a:t>
                      </a:r>
                      <a:r>
                        <a:rPr lang="en-GB" sz="1100" b="0" u="sng" baseline="0" dirty="0">
                          <a:effectLst/>
                          <a:latin typeface="+mn-lt"/>
                          <a:ea typeface="Calibri" panose="020F0502020204030204" pitchFamily="34" charset="0"/>
                          <a:cs typeface="Times New Roman" panose="02020603050405020304" pitchFamily="18" charset="0"/>
                        </a:rPr>
                        <a:t>Planting a seed</a:t>
                      </a:r>
                    </a:p>
                    <a:p>
                      <a:r>
                        <a:rPr lang="en-GB" sz="1100" b="0" dirty="0"/>
                        <a:t>Big idea: Plant growth and what plants/seedlings need to survive.</a:t>
                      </a:r>
                    </a:p>
                    <a:p>
                      <a:r>
                        <a:rPr lang="en-GB" sz="1100" b="0" dirty="0"/>
                        <a:t>Learning activities: Plant beans in clear pots; measure growth weekly; create observational drawings; compare growth in different light/soil/water conditions (guided fair test).</a:t>
                      </a:r>
                    </a:p>
                    <a:p>
                      <a:r>
                        <a:rPr lang="en-GB" sz="1100" b="0" dirty="0"/>
                        <a:t>Skills: measuring, recording (mark-making/photos), making comparisons.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b="0" u="sng" dirty="0">
                          <a:effectLst/>
                          <a:latin typeface="+mn-lt"/>
                          <a:ea typeface="Calibri" panose="020F0502020204030204" pitchFamily="34" charset="0"/>
                          <a:cs typeface="Times New Roman" panose="02020603050405020304" pitchFamily="18" charset="0"/>
                        </a:rPr>
                        <a:t>Summer 2 – Under the Sea </a:t>
                      </a:r>
                    </a:p>
                    <a:p>
                      <a:r>
                        <a:rPr lang="en-GB" sz="1100" b="0" u="sng" dirty="0">
                          <a:effectLst/>
                          <a:latin typeface="+mn-lt"/>
                          <a:ea typeface="Calibri" panose="020F0502020204030204" pitchFamily="34" charset="0"/>
                          <a:cs typeface="Times New Roman" panose="02020603050405020304" pitchFamily="18" charset="0"/>
                        </a:rPr>
                        <a:t>Floating &amp;</a:t>
                      </a:r>
                      <a:r>
                        <a:rPr lang="en-GB" sz="1100" b="0" u="sng" baseline="0" dirty="0">
                          <a:effectLst/>
                          <a:latin typeface="+mn-lt"/>
                          <a:ea typeface="Calibri" panose="020F0502020204030204" pitchFamily="34" charset="0"/>
                          <a:cs typeface="Times New Roman" panose="02020603050405020304" pitchFamily="18" charset="0"/>
                        </a:rPr>
                        <a:t> Sinking</a:t>
                      </a:r>
                      <a:br>
                        <a:rPr lang="en-GB" sz="1100" b="0" u="sng" baseline="0" dirty="0">
                          <a:effectLst/>
                          <a:latin typeface="+mn-lt"/>
                          <a:ea typeface="Calibri" panose="020F0502020204030204" pitchFamily="34" charset="0"/>
                          <a:cs typeface="Times New Roman" panose="02020603050405020304" pitchFamily="18" charset="0"/>
                        </a:rPr>
                      </a:br>
                      <a:r>
                        <a:rPr lang="en-GB" sz="1100" b="0" dirty="0"/>
                        <a:t>Big idea: Observe and test which materials float or sink and explore sea creatures/habitats.</a:t>
                      </a:r>
                    </a:p>
                    <a:p>
                      <a:r>
                        <a:rPr lang="en-GB" sz="1100" b="0" dirty="0"/>
                        <a:t>Learning activities: Boat-building challenge; collect classroom objects to test floating/sinking; create simple fact-books about a chosen sea creature.</a:t>
                      </a:r>
                    </a:p>
                    <a:p>
                      <a:r>
                        <a:rPr lang="en-GB" sz="1100" b="0" dirty="0"/>
                        <a:t>Skills: grouping &amp; comparing, using simple non-standard measures (counts, scales), communicating findings.</a:t>
                      </a:r>
                    </a:p>
                    <a:p>
                      <a:pPr algn="l">
                        <a:lnSpc>
                          <a:spcPct val="107000"/>
                        </a:lnSpc>
                        <a:spcAft>
                          <a:spcPts val="0"/>
                        </a:spcAft>
                      </a:pPr>
                      <a:endParaRPr lang="en-GB" sz="1100" b="0" u="sng" baseline="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8164950"/>
                  </a:ext>
                </a:extLst>
              </a:tr>
            </a:tbl>
          </a:graphicData>
        </a:graphic>
      </p:graphicFrame>
      <p:sp>
        <p:nvSpPr>
          <p:cNvPr id="10" name="TextBox 9"/>
          <p:cNvSpPr txBox="1"/>
          <p:nvPr/>
        </p:nvSpPr>
        <p:spPr>
          <a:xfrm>
            <a:off x="96855" y="384454"/>
            <a:ext cx="10964405" cy="861774"/>
          </a:xfrm>
          <a:prstGeom prst="rect">
            <a:avLst/>
          </a:prstGeom>
          <a:noFill/>
          <a:ln>
            <a:solidFill>
              <a:schemeClr val="tx1"/>
            </a:solidFill>
          </a:ln>
        </p:spPr>
        <p:txBody>
          <a:bodyPr wrap="square" rtlCol="0">
            <a:spAutoFit/>
          </a:bodyPr>
          <a:lstStyle/>
          <a:p>
            <a:r>
              <a:rPr lang="en-GB" sz="1600" u="sng" dirty="0"/>
              <a:t>St. Boniface RC Primary </a:t>
            </a:r>
          </a:p>
          <a:p>
            <a:r>
              <a:rPr lang="en-GB" sz="1600" u="sng" dirty="0"/>
              <a:t>Reception</a:t>
            </a:r>
          </a:p>
          <a:p>
            <a:r>
              <a:rPr lang="en-GB" sz="1600" u="sng" dirty="0"/>
              <a:t>Science Yearly Knowledge Overview Part 1 </a:t>
            </a:r>
          </a:p>
        </p:txBody>
      </p:sp>
      <p:pic>
        <p:nvPicPr>
          <p:cNvPr id="14" name="Picture 13"/>
          <p:cNvPicPr>
            <a:picLocks noChangeAspect="1"/>
          </p:cNvPicPr>
          <p:nvPr/>
        </p:nvPicPr>
        <p:blipFill>
          <a:blip r:embed="rId2"/>
          <a:stretch>
            <a:fillRect/>
          </a:stretch>
        </p:blipFill>
        <p:spPr>
          <a:xfrm>
            <a:off x="10348872" y="415135"/>
            <a:ext cx="635882" cy="800411"/>
          </a:xfrm>
          <a:prstGeom prst="rect">
            <a:avLst/>
          </a:prstGeom>
        </p:spPr>
      </p:pic>
      <p:sp>
        <p:nvSpPr>
          <p:cNvPr id="15" name="TextBox 14"/>
          <p:cNvSpPr txBox="1"/>
          <p:nvPr/>
        </p:nvSpPr>
        <p:spPr>
          <a:xfrm>
            <a:off x="9235300" y="2278340"/>
            <a:ext cx="2734249" cy="1954381"/>
          </a:xfrm>
          <a:prstGeom prst="rect">
            <a:avLst/>
          </a:prstGeom>
          <a:noFill/>
          <a:ln>
            <a:solidFill>
              <a:schemeClr val="tx1"/>
            </a:solidFill>
          </a:ln>
        </p:spPr>
        <p:txBody>
          <a:bodyPr wrap="square" rtlCol="0">
            <a:spAutoFit/>
          </a:bodyPr>
          <a:lstStyle/>
          <a:p>
            <a:r>
              <a:rPr lang="en-GB" sz="1100" u="sng" dirty="0"/>
              <a:t>Understanding the World</a:t>
            </a:r>
            <a:br>
              <a:rPr lang="en-GB" sz="1100" u="sng" dirty="0"/>
            </a:br>
            <a:r>
              <a:rPr lang="en-GB" sz="1100" dirty="0">
                <a:effectLst/>
                <a:ea typeface="Times New Roman" panose="02020603050405020304" pitchFamily="18" charset="0"/>
              </a:rPr>
              <a:t>·  I can plant seeds and help look after growing plants, noticing how they change over time.</a:t>
            </a:r>
          </a:p>
          <a:p>
            <a:r>
              <a:rPr lang="en-GB" sz="1100" dirty="0">
                <a:effectLst/>
                <a:ea typeface="Times New Roman" panose="02020603050405020304" pitchFamily="18" charset="0"/>
              </a:rPr>
              <a:t>·  I can talk about the life cycle of a plant and an animal, using simple words like </a:t>
            </a:r>
            <a:r>
              <a:rPr lang="en-GB" sz="1100" i="1" dirty="0">
                <a:effectLst/>
                <a:ea typeface="Times New Roman" panose="02020603050405020304" pitchFamily="18" charset="0"/>
              </a:rPr>
              <a:t>grow</a:t>
            </a:r>
            <a:r>
              <a:rPr lang="en-GB" sz="1100" dirty="0">
                <a:effectLst/>
                <a:ea typeface="Times New Roman" panose="02020603050405020304" pitchFamily="18" charset="0"/>
              </a:rPr>
              <a:t>, </a:t>
            </a:r>
            <a:r>
              <a:rPr lang="en-GB" sz="1100" i="1" dirty="0">
                <a:effectLst/>
                <a:ea typeface="Times New Roman" panose="02020603050405020304" pitchFamily="18" charset="0"/>
              </a:rPr>
              <a:t>change</a:t>
            </a:r>
            <a:r>
              <a:rPr lang="en-GB" sz="1100" dirty="0">
                <a:effectLst/>
                <a:ea typeface="Times New Roman" panose="02020603050405020304" pitchFamily="18" charset="0"/>
              </a:rPr>
              <a:t>, </a:t>
            </a:r>
            <a:r>
              <a:rPr lang="en-GB" sz="1100" i="1" dirty="0">
                <a:effectLst/>
                <a:ea typeface="Times New Roman" panose="02020603050405020304" pitchFamily="18" charset="0"/>
              </a:rPr>
              <a:t>adult</a:t>
            </a:r>
            <a:r>
              <a:rPr lang="en-GB" sz="1100" dirty="0">
                <a:effectLst/>
                <a:ea typeface="Times New Roman" panose="02020603050405020304" pitchFamily="18" charset="0"/>
              </a:rPr>
              <a:t>, </a:t>
            </a:r>
            <a:r>
              <a:rPr lang="en-GB" sz="1100" i="1" dirty="0">
                <a:effectLst/>
                <a:ea typeface="Times New Roman" panose="02020603050405020304" pitchFamily="18" charset="0"/>
              </a:rPr>
              <a:t>baby</a:t>
            </a:r>
            <a:r>
              <a:rPr lang="en-GB" sz="1100" dirty="0">
                <a:effectLst/>
                <a:ea typeface="Times New Roman" panose="02020603050405020304" pitchFamily="18" charset="0"/>
              </a:rPr>
              <a:t>.</a:t>
            </a:r>
          </a:p>
          <a:p>
            <a:r>
              <a:rPr lang="en-GB" sz="1100" dirty="0">
                <a:effectLst/>
                <a:ea typeface="Times New Roman" panose="02020603050405020304" pitchFamily="18" charset="0"/>
              </a:rPr>
              <a:t>·  I am beginning to understand how to look after the natural world, showing care and respect for living things, plants and animals in our environment.</a:t>
            </a:r>
          </a:p>
        </p:txBody>
      </p:sp>
      <p:sp>
        <p:nvSpPr>
          <p:cNvPr id="16" name="TextBox 15"/>
          <p:cNvSpPr txBox="1"/>
          <p:nvPr/>
        </p:nvSpPr>
        <p:spPr>
          <a:xfrm>
            <a:off x="9235299" y="4504915"/>
            <a:ext cx="2734249" cy="2292935"/>
          </a:xfrm>
          <a:prstGeom prst="rect">
            <a:avLst/>
          </a:prstGeom>
          <a:noFill/>
          <a:ln>
            <a:solidFill>
              <a:schemeClr val="tx1"/>
            </a:solidFill>
          </a:ln>
        </p:spPr>
        <p:txBody>
          <a:bodyPr wrap="square" rtlCol="0">
            <a:spAutoFit/>
          </a:bodyPr>
          <a:lstStyle/>
          <a:p>
            <a:r>
              <a:rPr lang="en-GB" sz="1100" u="sng" dirty="0"/>
              <a:t>Knowledge Nuggets </a:t>
            </a:r>
            <a:br>
              <a:rPr lang="en-GB" sz="1100" u="sng" dirty="0"/>
            </a:br>
            <a:r>
              <a:rPr lang="en-GB" sz="1100" dirty="0"/>
              <a:t>(by the end of Reception, children should know that):</a:t>
            </a:r>
            <a:br>
              <a:rPr lang="en-GB" sz="1100" dirty="0"/>
            </a:br>
            <a:r>
              <a:rPr lang="en-GB" sz="1100" dirty="0"/>
              <a:t>We use our senses to observe the world and describe what we notice.</a:t>
            </a:r>
          </a:p>
          <a:p>
            <a:r>
              <a:rPr lang="en-GB" sz="1100" dirty="0"/>
              <a:t>Our bodies, plants, and materials change, and we can observe and compare these changes.</a:t>
            </a:r>
          </a:p>
          <a:p>
            <a:r>
              <a:rPr lang="en-GB" sz="1100" dirty="0"/>
              <a:t>Light, forces, and materials affect how things move and what we can see.</a:t>
            </a:r>
          </a:p>
          <a:p>
            <a:r>
              <a:rPr lang="en-GB" sz="1100" dirty="0"/>
              <a:t>We can ask questions, test ideas, and talk about what we find out through simple investigations.</a:t>
            </a:r>
          </a:p>
        </p:txBody>
      </p:sp>
    </p:spTree>
    <p:extLst>
      <p:ext uri="{BB962C8B-B14F-4D97-AF65-F5344CB8AC3E}">
        <p14:creationId xmlns:p14="http://schemas.microsoft.com/office/powerpoint/2010/main" val="39043486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9033D9-2158-4DFA-9D2E-81A68492E8E5}"/>
              </a:ext>
            </a:extLst>
          </p:cNvPr>
          <p:cNvSpPr txBox="1"/>
          <p:nvPr/>
        </p:nvSpPr>
        <p:spPr>
          <a:xfrm>
            <a:off x="764751" y="485422"/>
            <a:ext cx="10964405" cy="861774"/>
          </a:xfrm>
          <a:prstGeom prst="rect">
            <a:avLst/>
          </a:prstGeom>
          <a:noFill/>
          <a:ln>
            <a:solidFill>
              <a:schemeClr val="tx1"/>
            </a:solidFill>
          </a:ln>
        </p:spPr>
        <p:txBody>
          <a:bodyPr wrap="square" rtlCol="0">
            <a:spAutoFit/>
          </a:bodyPr>
          <a:lstStyle/>
          <a:p>
            <a:r>
              <a:rPr lang="en-GB" sz="1600" u="sng" dirty="0"/>
              <a:t>St. Boniface RC Primary </a:t>
            </a:r>
          </a:p>
          <a:p>
            <a:r>
              <a:rPr lang="en-GB" sz="1600" u="sng" dirty="0"/>
              <a:t>Reception </a:t>
            </a:r>
          </a:p>
          <a:p>
            <a:r>
              <a:rPr lang="en-GB" sz="1600" u="sng" dirty="0"/>
              <a:t>Science Yearly Knowledge Overview Part 2 </a:t>
            </a:r>
          </a:p>
        </p:txBody>
      </p:sp>
      <p:graphicFrame>
        <p:nvGraphicFramePr>
          <p:cNvPr id="3" name="Table 2">
            <a:extLst>
              <a:ext uri="{FF2B5EF4-FFF2-40B4-BE49-F238E27FC236}">
                <a16:creationId xmlns:a16="http://schemas.microsoft.com/office/drawing/2014/main" id="{ED22C27E-BDB7-4399-B57B-0C834BE8047C}"/>
              </a:ext>
            </a:extLst>
          </p:cNvPr>
          <p:cNvGraphicFramePr>
            <a:graphicFrameLocks noGrp="1"/>
          </p:cNvGraphicFramePr>
          <p:nvPr>
            <p:extLst>
              <p:ext uri="{D42A27DB-BD31-4B8C-83A1-F6EECF244321}">
                <p14:modId xmlns:p14="http://schemas.microsoft.com/office/powerpoint/2010/main" val="255278355"/>
              </p:ext>
            </p:extLst>
          </p:nvPr>
        </p:nvGraphicFramePr>
        <p:xfrm>
          <a:off x="6197600" y="1443641"/>
          <a:ext cx="5531556" cy="4917251"/>
        </p:xfrm>
        <a:graphic>
          <a:graphicData uri="http://schemas.openxmlformats.org/drawingml/2006/table">
            <a:tbl>
              <a:tblPr firstRow="1" firstCol="1" bandRow="1"/>
              <a:tblGrid>
                <a:gridCol w="1645011">
                  <a:extLst>
                    <a:ext uri="{9D8B030D-6E8A-4147-A177-3AD203B41FA5}">
                      <a16:colId xmlns:a16="http://schemas.microsoft.com/office/drawing/2014/main" val="351032193"/>
                    </a:ext>
                  </a:extLst>
                </a:gridCol>
                <a:gridCol w="2119405">
                  <a:extLst>
                    <a:ext uri="{9D8B030D-6E8A-4147-A177-3AD203B41FA5}">
                      <a16:colId xmlns:a16="http://schemas.microsoft.com/office/drawing/2014/main" val="3259605013"/>
                    </a:ext>
                  </a:extLst>
                </a:gridCol>
                <a:gridCol w="1767140">
                  <a:extLst>
                    <a:ext uri="{9D8B030D-6E8A-4147-A177-3AD203B41FA5}">
                      <a16:colId xmlns:a16="http://schemas.microsoft.com/office/drawing/2014/main" val="3266647283"/>
                    </a:ext>
                  </a:extLst>
                </a:gridCol>
              </a:tblGrid>
              <a:tr h="432160">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Books</a:t>
                      </a:r>
                      <a:r>
                        <a:rPr lang="en-GB" sz="14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400" dirty="0">
                          <a:effectLst/>
                          <a:latin typeface="Calibri" panose="020F0502020204030204" pitchFamily="34" charset="0"/>
                          <a:ea typeface="Calibri" panose="020F0502020204030204" pitchFamily="34" charset="0"/>
                          <a:cs typeface="Times New Roman" panose="02020603050405020304" pitchFamily="18" charset="0"/>
                        </a:rPr>
                        <a:t>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4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dirty="0">
                          <a:effectLst/>
                          <a:latin typeface="Calibri" panose="020F0502020204030204" pitchFamily="34" charset="0"/>
                          <a:ea typeface="Calibri" panose="020F0502020204030204" pitchFamily="34" charset="0"/>
                          <a:cs typeface="Times New Roman" panose="02020603050405020304" pitchFamily="18" charset="0"/>
                        </a:rPr>
                        <a:t>please note, texts will be added throughout the academic year as this is a new curriculum.</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20661287"/>
                  </a:ext>
                </a:extLst>
              </a:tr>
              <a:tr h="1233896">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Autumn 1 – All About Me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We are all Welcome </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All About Families</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We Are All Different*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b="0" i="0" dirty="0">
                          <a:effectLst/>
                          <a:latin typeface="+mn-lt"/>
                          <a:ea typeface="Calibri" panose="020F0502020204030204" pitchFamily="34" charset="0"/>
                          <a:cs typeface="Times New Roman" panose="02020603050405020304" pitchFamily="18" charset="0"/>
                        </a:rPr>
                        <a:t>Class Bible</a:t>
                      </a:r>
                    </a:p>
                    <a:p>
                      <a:pPr algn="l">
                        <a:lnSpc>
                          <a:spcPct val="107000"/>
                        </a:lnSpc>
                        <a:spcAft>
                          <a:spcPts val="0"/>
                        </a:spcAft>
                      </a:pPr>
                      <a:r>
                        <a:rPr lang="en-GB" sz="1100" b="0" i="0" dirty="0">
                          <a:latin typeface="+mn-lt"/>
                        </a:rPr>
                        <a:t>We Are All Here: Notes for Living on Planet Earth by Oliver Jeffers</a:t>
                      </a:r>
                    </a:p>
                    <a:p>
                      <a:pPr algn="l">
                        <a:lnSpc>
                          <a:spcPct val="107000"/>
                        </a:lnSpc>
                        <a:spcAft>
                          <a:spcPts val="0"/>
                        </a:spcAft>
                      </a:pPr>
                      <a:r>
                        <a:rPr lang="en-GB" sz="1100" b="0" i="0" dirty="0">
                          <a:latin typeface="+mn-lt"/>
                        </a:rPr>
                        <a:t>Whatever Next! By Jill Murphy</a:t>
                      </a:r>
                      <a:endParaRPr lang="en-GB" sz="1100" b="0" i="0" dirty="0">
                        <a:effectLst/>
                        <a:latin typeface="+mn-lt"/>
                        <a:ea typeface="Calibri" panose="020F0502020204030204" pitchFamily="34" charset="0"/>
                        <a:cs typeface="Times New Roman" panose="02020603050405020304" pitchFamily="18" charset="0"/>
                      </a:endParaRPr>
                    </a:p>
                    <a:p>
                      <a:pPr algn="l">
                        <a:lnSpc>
                          <a:spcPct val="107000"/>
                        </a:lnSpc>
                        <a:spcAft>
                          <a:spcPts val="0"/>
                        </a:spcAft>
                      </a:pPr>
                      <a:r>
                        <a:rPr lang="en-GB" sz="1100" i="0" dirty="0">
                          <a:effectLst/>
                          <a:latin typeface="Calibri" panose="020F0502020204030204" pitchFamily="34" charset="0"/>
                          <a:ea typeface="Calibri" panose="020F0502020204030204" pitchFamily="34" charset="0"/>
                          <a:cs typeface="Times New Roman" panose="02020603050405020304" pitchFamily="18" charset="0"/>
                        </a:rPr>
                        <a:t>What do stars do in the day? </a:t>
                      </a:r>
                      <a:r>
                        <a:rPr lang="en-GB" sz="1100" i="0" dirty="0" err="1">
                          <a:effectLst/>
                          <a:latin typeface="Calibri" panose="020F0502020204030204" pitchFamily="34" charset="0"/>
                          <a:ea typeface="Calibri" panose="020F0502020204030204" pitchFamily="34" charset="0"/>
                          <a:cs typeface="Times New Roman" panose="02020603050405020304" pitchFamily="18" charset="0"/>
                        </a:rPr>
                        <a:t>Ebook</a:t>
                      </a:r>
                      <a:endParaRPr lang="en-GB" sz="1100" i="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9984768"/>
                  </a:ext>
                </a:extLst>
              </a:tr>
              <a:tr h="1056504">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Autumn 2 – What do we Celebrate?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dirty="0">
                          <a:effectLst/>
                          <a:latin typeface="Calibri" panose="020F0502020204030204" pitchFamily="34" charset="0"/>
                          <a:ea typeface="Calibri" panose="020F0502020204030204" pitchFamily="34" charset="0"/>
                          <a:cs typeface="Times New Roman" panose="02020603050405020304" pitchFamily="18" charset="0"/>
                        </a:rPr>
                        <a:t>The Best Diwali Ever</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The Christmas Present Bear</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The Nativity Story</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2 – How do we grow?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6584380"/>
                  </a:ext>
                </a:extLst>
              </a:tr>
            </a:tbl>
          </a:graphicData>
        </a:graphic>
      </p:graphicFrame>
      <p:pic>
        <p:nvPicPr>
          <p:cNvPr id="5" name="Picture 4">
            <a:extLst>
              <a:ext uri="{FF2B5EF4-FFF2-40B4-BE49-F238E27FC236}">
                <a16:creationId xmlns:a16="http://schemas.microsoft.com/office/drawing/2014/main" id="{1956B8C7-3389-4ED8-B4CD-1684B2ABE725}"/>
              </a:ext>
            </a:extLst>
          </p:cNvPr>
          <p:cNvPicPr>
            <a:picLocks noChangeAspect="1"/>
          </p:cNvPicPr>
          <p:nvPr/>
        </p:nvPicPr>
        <p:blipFill>
          <a:blip r:embed="rId2"/>
          <a:stretch>
            <a:fillRect/>
          </a:stretch>
        </p:blipFill>
        <p:spPr>
          <a:xfrm>
            <a:off x="6388926" y="3158419"/>
            <a:ext cx="1181512" cy="590756"/>
          </a:xfrm>
          <a:prstGeom prst="rect">
            <a:avLst/>
          </a:prstGeom>
        </p:spPr>
      </p:pic>
      <p:sp>
        <p:nvSpPr>
          <p:cNvPr id="6" name="TextBox 5">
            <a:extLst>
              <a:ext uri="{FF2B5EF4-FFF2-40B4-BE49-F238E27FC236}">
                <a16:creationId xmlns:a16="http://schemas.microsoft.com/office/drawing/2014/main" id="{F82B1C50-CAA2-546C-C612-0C75D706AB10}"/>
              </a:ext>
            </a:extLst>
          </p:cNvPr>
          <p:cNvSpPr txBox="1"/>
          <p:nvPr/>
        </p:nvSpPr>
        <p:spPr>
          <a:xfrm>
            <a:off x="764751" y="1651759"/>
            <a:ext cx="4888774" cy="646331"/>
          </a:xfrm>
          <a:prstGeom prst="rect">
            <a:avLst/>
          </a:prstGeom>
          <a:noFill/>
          <a:ln>
            <a:solidFill>
              <a:schemeClr val="tx1"/>
            </a:solidFill>
          </a:ln>
        </p:spPr>
        <p:txBody>
          <a:bodyPr wrap="none" rtlCol="0">
            <a:spAutoFit/>
          </a:bodyPr>
          <a:lstStyle/>
          <a:p>
            <a:r>
              <a:rPr lang="en-US" u="sng" dirty="0"/>
              <a:t>Key Vocabulary: </a:t>
            </a:r>
            <a:r>
              <a:rPr lang="en-GB" dirty="0"/>
              <a:t>light, dark, float, sink, grow, </a:t>
            </a:r>
          </a:p>
          <a:p>
            <a:r>
              <a:rPr lang="en-GB" dirty="0"/>
              <a:t>change, water, healthy, baby, adult, grow, change.</a:t>
            </a:r>
            <a:endParaRPr lang="en-US" u="sng" dirty="0"/>
          </a:p>
        </p:txBody>
      </p:sp>
      <p:pic>
        <p:nvPicPr>
          <p:cNvPr id="7" name="Picture 6">
            <a:extLst>
              <a:ext uri="{FF2B5EF4-FFF2-40B4-BE49-F238E27FC236}">
                <a16:creationId xmlns:a16="http://schemas.microsoft.com/office/drawing/2014/main" id="{01B15560-985C-A28C-C299-A9E4A757DD5F}"/>
              </a:ext>
            </a:extLst>
          </p:cNvPr>
          <p:cNvPicPr>
            <a:picLocks noChangeAspect="1"/>
          </p:cNvPicPr>
          <p:nvPr/>
        </p:nvPicPr>
        <p:blipFill>
          <a:blip r:embed="rId3"/>
          <a:stretch>
            <a:fillRect/>
          </a:stretch>
        </p:blipFill>
        <p:spPr>
          <a:xfrm>
            <a:off x="10791367" y="546785"/>
            <a:ext cx="635882" cy="800411"/>
          </a:xfrm>
          <a:prstGeom prst="rect">
            <a:avLst/>
          </a:prstGeom>
        </p:spPr>
      </p:pic>
      <p:pic>
        <p:nvPicPr>
          <p:cNvPr id="8" name="Picture 2" descr="Whatever Next!: 2 (A Bear Family Book ...">
            <a:extLst>
              <a:ext uri="{FF2B5EF4-FFF2-40B4-BE49-F238E27FC236}">
                <a16:creationId xmlns:a16="http://schemas.microsoft.com/office/drawing/2014/main" id="{624E1CD4-CA1A-1247-5CF4-692FB65A1740}"/>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2387" r="11609"/>
          <a:stretch>
            <a:fillRect/>
          </a:stretch>
        </p:blipFill>
        <p:spPr bwMode="auto">
          <a:xfrm>
            <a:off x="9144000" y="3429000"/>
            <a:ext cx="618091" cy="81322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The Best Diwali Ever (PB) by Sonali Shah, Chaaya Prabhat | Waterstones">
            <a:extLst>
              <a:ext uri="{FF2B5EF4-FFF2-40B4-BE49-F238E27FC236}">
                <a16:creationId xmlns:a16="http://schemas.microsoft.com/office/drawing/2014/main" id="{F80DF13D-E868-4C22-985F-CE3A3AD169B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88926" y="5414359"/>
            <a:ext cx="483372" cy="531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5502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450BA69-071A-4A65-B99F-D1E5C3746391}"/>
              </a:ext>
            </a:extLst>
          </p:cNvPr>
          <p:cNvGraphicFramePr>
            <a:graphicFrameLocks noGrp="1"/>
          </p:cNvGraphicFramePr>
          <p:nvPr>
            <p:extLst>
              <p:ext uri="{D42A27DB-BD31-4B8C-83A1-F6EECF244321}">
                <p14:modId xmlns:p14="http://schemas.microsoft.com/office/powerpoint/2010/main" val="2553353824"/>
              </p:ext>
            </p:extLst>
          </p:nvPr>
        </p:nvGraphicFramePr>
        <p:xfrm>
          <a:off x="1190080" y="1543154"/>
          <a:ext cx="9811840" cy="4657200"/>
        </p:xfrm>
        <a:graphic>
          <a:graphicData uri="http://schemas.openxmlformats.org/drawingml/2006/table">
            <a:tbl>
              <a:tblPr/>
              <a:tblGrid>
                <a:gridCol w="4905920">
                  <a:extLst>
                    <a:ext uri="{9D8B030D-6E8A-4147-A177-3AD203B41FA5}">
                      <a16:colId xmlns:a16="http://schemas.microsoft.com/office/drawing/2014/main" val="3180832349"/>
                    </a:ext>
                  </a:extLst>
                </a:gridCol>
                <a:gridCol w="4905920">
                  <a:extLst>
                    <a:ext uri="{9D8B030D-6E8A-4147-A177-3AD203B41FA5}">
                      <a16:colId xmlns:a16="http://schemas.microsoft.com/office/drawing/2014/main" val="1924903705"/>
                    </a:ext>
                  </a:extLst>
                </a:gridCol>
              </a:tblGrid>
              <a:tr h="341281">
                <a:tc>
                  <a:txBody>
                    <a:bodyPr/>
                    <a:lstStyle/>
                    <a:p>
                      <a:r>
                        <a:rPr lang="en-GB" sz="1700" b="1" u="sng" dirty="0"/>
                        <a:t>Reception Focus (Science – Understanding the World)</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700" b="1" u="sng" dirty="0"/>
                        <a:t>KS1 Progression Link (Science)</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75230288"/>
                  </a:ext>
                </a:extLst>
              </a:tr>
              <a:tr h="853203">
                <a:tc>
                  <a:txBody>
                    <a:bodyPr/>
                    <a:lstStyle/>
                    <a:p>
                      <a:r>
                        <a:rPr lang="en-GB" sz="1700" b="0" dirty="0"/>
                        <a:t>Plants seeds and cares for growing plants. Begins to observe growth over time and talk about what plants need to stay healthy.</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700" b="0" dirty="0"/>
                        <a:t>Leads into identifying and naming common plants and animals and beginning to classify them.</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60363385"/>
                  </a:ext>
                </a:extLst>
              </a:tr>
              <a:tr h="853203">
                <a:tc>
                  <a:txBody>
                    <a:bodyPr/>
                    <a:lstStyle/>
                    <a:p>
                      <a:r>
                        <a:rPr lang="en-GB" sz="1700" b="0" dirty="0"/>
                        <a:t>Talks about the life cycle of a plant and an animal, using simple vocabulary such as </a:t>
                      </a:r>
                      <a:r>
                        <a:rPr lang="en-GB" sz="1700" b="0" i="1" dirty="0"/>
                        <a:t>baby</a:t>
                      </a:r>
                      <a:r>
                        <a:rPr lang="en-GB" sz="1700" b="0" dirty="0"/>
                        <a:t>, </a:t>
                      </a:r>
                      <a:r>
                        <a:rPr lang="en-GB" sz="1700" b="0" i="1" dirty="0"/>
                        <a:t>adult</a:t>
                      </a:r>
                      <a:r>
                        <a:rPr lang="en-GB" sz="1700" b="0" dirty="0"/>
                        <a:t>, </a:t>
                      </a:r>
                      <a:r>
                        <a:rPr lang="en-GB" sz="1700" b="0" i="1" dirty="0"/>
                        <a:t>grow</a:t>
                      </a:r>
                      <a:r>
                        <a:rPr lang="en-GB" sz="1700" b="0" dirty="0"/>
                        <a:t>, </a:t>
                      </a:r>
                      <a:r>
                        <a:rPr lang="en-GB" sz="1700" b="0" i="1" dirty="0"/>
                        <a:t>change</a:t>
                      </a:r>
                      <a:r>
                        <a:rPr lang="en-GB" sz="1700" b="0" dirty="0"/>
                        <a:t>.</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700" b="0"/>
                        <a:t>Builds foundation for understanding basic needs of plants and animals, including water, light, food and shelter.</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04877279"/>
                  </a:ext>
                </a:extLst>
              </a:tr>
              <a:tr h="853203">
                <a:tc>
                  <a:txBody>
                    <a:bodyPr/>
                    <a:lstStyle/>
                    <a:p>
                      <a:r>
                        <a:rPr lang="en-GB" sz="1700" b="0" dirty="0"/>
                        <a:t>Makes simple observations of the natural world—seasonal changes, weather, growth, and animal behaviour.</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700" b="0"/>
                        <a:t>Supports future enquiry skills, such as observing closely, asking simple questions and noticing patterns.</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92815855"/>
                  </a:ext>
                </a:extLst>
              </a:tr>
              <a:tr h="597242">
                <a:tc>
                  <a:txBody>
                    <a:bodyPr/>
                    <a:lstStyle/>
                    <a:p>
                      <a:r>
                        <a:rPr lang="en-GB" sz="1700" b="0" dirty="0"/>
                        <a:t>Uses simple scientific language (light, dark, float, sink, grow, change, water, healthy).</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700" b="0"/>
                        <a:t>Provides vocabulary for working scientifically, helping children to describe, compare and record findings.</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70367652"/>
                  </a:ext>
                </a:extLst>
              </a:tr>
              <a:tr h="853203">
                <a:tc>
                  <a:txBody>
                    <a:bodyPr/>
                    <a:lstStyle/>
                    <a:p>
                      <a:r>
                        <a:rPr lang="en-GB" sz="1700" b="0" dirty="0"/>
                        <a:t>Understands the need to care for living things and the environment, showing respect for plants and animals.</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700" b="0" dirty="0"/>
                        <a:t>Prepares children to explore seasonal changes and understand how environments affect living things over time.</a:t>
                      </a:r>
                    </a:p>
                  </a:txBody>
                  <a:tcPr marL="85320" marR="85320" marT="42660" marB="42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28096051"/>
                  </a:ext>
                </a:extLst>
              </a:tr>
            </a:tbl>
          </a:graphicData>
        </a:graphic>
      </p:graphicFrame>
      <p:sp>
        <p:nvSpPr>
          <p:cNvPr id="4" name="Rectangle 3">
            <a:extLst>
              <a:ext uri="{FF2B5EF4-FFF2-40B4-BE49-F238E27FC236}">
                <a16:creationId xmlns:a16="http://schemas.microsoft.com/office/drawing/2014/main" id="{47C2D75C-7D28-43DC-AD88-38518DDE8DD3}"/>
              </a:ext>
            </a:extLst>
          </p:cNvPr>
          <p:cNvSpPr/>
          <p:nvPr/>
        </p:nvSpPr>
        <p:spPr>
          <a:xfrm>
            <a:off x="401686" y="226759"/>
            <a:ext cx="11388630" cy="830997"/>
          </a:xfrm>
          <a:prstGeom prst="rect">
            <a:avLst/>
          </a:prstGeom>
          <a:noFill/>
        </p:spPr>
        <p:txBody>
          <a:bodyPr wrap="none" lIns="91440" tIns="45720" rIns="91440" bIns="45720">
            <a:spAutoFit/>
          </a:bodyPr>
          <a:lstStyle/>
          <a:p>
            <a:pPr algn="ctr"/>
            <a:r>
              <a:rPr lang="en-GB" sz="4800" u="sng" dirty="0"/>
              <a:t>How Reception Learning Links to KS1 Science</a:t>
            </a:r>
            <a:endParaRPr lang="en-US" sz="4800" b="1" u="sng"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5" name="Picture 4">
            <a:extLst>
              <a:ext uri="{FF2B5EF4-FFF2-40B4-BE49-F238E27FC236}">
                <a16:creationId xmlns:a16="http://schemas.microsoft.com/office/drawing/2014/main" id="{DB8AFFB6-5CF1-4F4A-B12A-2E5946B99626}"/>
              </a:ext>
            </a:extLst>
          </p:cNvPr>
          <p:cNvPicPr>
            <a:picLocks noChangeAspect="1"/>
          </p:cNvPicPr>
          <p:nvPr/>
        </p:nvPicPr>
        <p:blipFill>
          <a:blip r:embed="rId2"/>
          <a:stretch>
            <a:fillRect/>
          </a:stretch>
        </p:blipFill>
        <p:spPr>
          <a:xfrm>
            <a:off x="10770071" y="5191390"/>
            <a:ext cx="1143882" cy="1439851"/>
          </a:xfrm>
          <a:prstGeom prst="rect">
            <a:avLst/>
          </a:prstGeom>
        </p:spPr>
      </p:pic>
    </p:spTree>
    <p:extLst>
      <p:ext uri="{BB962C8B-B14F-4D97-AF65-F5344CB8AC3E}">
        <p14:creationId xmlns:p14="http://schemas.microsoft.com/office/powerpoint/2010/main" val="900510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272980316"/>
              </p:ext>
            </p:extLst>
          </p:nvPr>
        </p:nvGraphicFramePr>
        <p:xfrm>
          <a:off x="245963" y="1090601"/>
          <a:ext cx="5270939" cy="4667639"/>
        </p:xfrm>
        <a:graphic>
          <a:graphicData uri="http://schemas.openxmlformats.org/drawingml/2006/table">
            <a:tbl>
              <a:tblPr firstRow="1" firstCol="1" bandRow="1"/>
              <a:tblGrid>
                <a:gridCol w="1855553">
                  <a:extLst>
                    <a:ext uri="{9D8B030D-6E8A-4147-A177-3AD203B41FA5}">
                      <a16:colId xmlns:a16="http://schemas.microsoft.com/office/drawing/2014/main" val="3849854435"/>
                    </a:ext>
                  </a:extLst>
                </a:gridCol>
                <a:gridCol w="1603532">
                  <a:extLst>
                    <a:ext uri="{9D8B030D-6E8A-4147-A177-3AD203B41FA5}">
                      <a16:colId xmlns:a16="http://schemas.microsoft.com/office/drawing/2014/main" val="2728688727"/>
                    </a:ext>
                  </a:extLst>
                </a:gridCol>
                <a:gridCol w="1811854">
                  <a:extLst>
                    <a:ext uri="{9D8B030D-6E8A-4147-A177-3AD203B41FA5}">
                      <a16:colId xmlns:a16="http://schemas.microsoft.com/office/drawing/2014/main" val="3992729168"/>
                    </a:ext>
                  </a:extLst>
                </a:gridCol>
              </a:tblGrid>
              <a:tr h="380690">
                <a:tc gridSpan="3">
                  <a:txBody>
                    <a:bodyPr/>
                    <a:lstStyle/>
                    <a:p>
                      <a:pPr algn="l">
                        <a:lnSpc>
                          <a:spcPct val="107000"/>
                        </a:lnSpc>
                        <a:spcAft>
                          <a:spcPts val="0"/>
                        </a:spcAft>
                      </a:pPr>
                      <a:r>
                        <a:rPr lang="en-GB" sz="900" dirty="0">
                          <a:effectLst/>
                          <a:latin typeface="+mn-lt"/>
                          <a:ea typeface="Calibri" panose="020F0502020204030204" pitchFamily="34" charset="0"/>
                          <a:cs typeface="Times New Roman" panose="02020603050405020304" pitchFamily="18" charset="0"/>
                        </a:rPr>
                        <a:t>Key Learning : </a:t>
                      </a:r>
                    </a:p>
                    <a:p>
                      <a:pPr algn="l">
                        <a:lnSpc>
                          <a:spcPct val="107000"/>
                        </a:lnSpc>
                        <a:spcAft>
                          <a:spcPts val="0"/>
                        </a:spcAft>
                      </a:pPr>
                      <a:r>
                        <a:rPr lang="en-GB" sz="9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44892348"/>
                  </a:ext>
                </a:extLst>
              </a:tr>
              <a:tr h="1297670">
                <a:tc>
                  <a:txBody>
                    <a:bodyPr/>
                    <a:lstStyle/>
                    <a:p>
                      <a:pPr algn="l">
                        <a:lnSpc>
                          <a:spcPct val="107000"/>
                        </a:lnSpc>
                        <a:spcAft>
                          <a:spcPts val="0"/>
                        </a:spcAft>
                      </a:pPr>
                      <a:r>
                        <a:rPr lang="en-GB" sz="900" u="sng" dirty="0">
                          <a:effectLst/>
                          <a:latin typeface="+mn-lt"/>
                          <a:ea typeface="Calibri" panose="020F0502020204030204" pitchFamily="34" charset="0"/>
                          <a:cs typeface="Times New Roman" panose="02020603050405020304" pitchFamily="18" charset="0"/>
                        </a:rPr>
                        <a:t>Autumn 1 – All About Me </a:t>
                      </a:r>
                      <a:br>
                        <a:rPr lang="en-GB" sz="900" u="sng" dirty="0">
                          <a:effectLst/>
                          <a:latin typeface="+mn-lt"/>
                          <a:ea typeface="Calibri" panose="020F0502020204030204" pitchFamily="34" charset="0"/>
                          <a:cs typeface="Times New Roman" panose="02020603050405020304" pitchFamily="18" charset="0"/>
                        </a:rPr>
                      </a:br>
                      <a:br>
                        <a:rPr lang="en-GB" sz="900" u="sng" dirty="0">
                          <a:effectLst/>
                          <a:latin typeface="+mn-lt"/>
                          <a:ea typeface="Calibri" panose="020F0502020204030204" pitchFamily="34" charset="0"/>
                          <a:cs typeface="Times New Roman" panose="02020603050405020304" pitchFamily="18" charset="0"/>
                        </a:rPr>
                      </a:br>
                      <a:r>
                        <a:rPr lang="en-GB" sz="900" u="none" dirty="0">
                          <a:effectLst/>
                          <a:latin typeface="+mn-lt"/>
                          <a:ea typeface="Calibri" panose="020F0502020204030204" pitchFamily="34" charset="0"/>
                          <a:cs typeface="Times New Roman" panose="02020603050405020304" pitchFamily="18" charset="0"/>
                        </a:rPr>
                        <a:t>Draw a self portrait.</a:t>
                      </a:r>
                      <a:br>
                        <a:rPr lang="en-GB" sz="900" u="none" dirty="0">
                          <a:effectLst/>
                          <a:latin typeface="+mn-lt"/>
                          <a:ea typeface="Calibri" panose="020F0502020204030204" pitchFamily="34" charset="0"/>
                          <a:cs typeface="Times New Roman" panose="02020603050405020304" pitchFamily="18" charset="0"/>
                        </a:rPr>
                      </a:br>
                      <a:r>
                        <a:rPr lang="en-GB" sz="900" u="none" dirty="0">
                          <a:effectLst/>
                          <a:latin typeface="+mn-lt"/>
                          <a:ea typeface="Calibri" panose="020F0502020204030204" pitchFamily="34" charset="0"/>
                          <a:cs typeface="Times New Roman" panose="02020603050405020304" pitchFamily="18" charset="0"/>
                        </a:rPr>
                        <a:t>Paint a self portrait.</a:t>
                      </a:r>
                      <a:br>
                        <a:rPr lang="en-GB" sz="900" u="none" dirty="0">
                          <a:effectLst/>
                          <a:latin typeface="+mn-lt"/>
                          <a:ea typeface="Calibri" panose="020F0502020204030204" pitchFamily="34" charset="0"/>
                          <a:cs typeface="Times New Roman" panose="02020603050405020304" pitchFamily="18" charset="0"/>
                        </a:rPr>
                      </a:br>
                      <a:r>
                        <a:rPr lang="en-GB" sz="900" u="none" dirty="0">
                          <a:effectLst/>
                          <a:latin typeface="+mn-lt"/>
                          <a:ea typeface="Calibri" panose="020F0502020204030204" pitchFamily="34" charset="0"/>
                          <a:cs typeface="Times New Roman" panose="02020603050405020304" pitchFamily="18" charset="0"/>
                        </a:rPr>
                        <a:t>Draw a family portrait.</a:t>
                      </a:r>
                    </a:p>
                    <a:p>
                      <a:pPr algn="l">
                        <a:lnSpc>
                          <a:spcPct val="107000"/>
                        </a:lnSpc>
                        <a:spcAft>
                          <a:spcPts val="0"/>
                        </a:spcAft>
                      </a:pPr>
                      <a:endParaRPr lang="en-GB" sz="900" u="none" dirty="0">
                        <a:effectLst/>
                        <a:latin typeface="+mn-lt"/>
                        <a:ea typeface="Calibri" panose="020F0502020204030204" pitchFamily="34" charset="0"/>
                        <a:cs typeface="Times New Roman" panose="02020603050405020304" pitchFamily="18" charset="0"/>
                      </a:endParaRPr>
                    </a:p>
                    <a:p>
                      <a:pPr algn="l">
                        <a:lnSpc>
                          <a:spcPct val="107000"/>
                        </a:lnSpc>
                        <a:spcAft>
                          <a:spcPts val="0"/>
                        </a:spcAft>
                      </a:pPr>
                      <a:r>
                        <a:rPr lang="en-GB" sz="900" b="0" i="0" kern="1200" dirty="0">
                          <a:solidFill>
                            <a:schemeClr val="tx1"/>
                          </a:solidFill>
                          <a:effectLst/>
                          <a:latin typeface="+mn-lt"/>
                          <a:ea typeface="+mn-ea"/>
                          <a:cs typeface="+mn-cs"/>
                        </a:rPr>
                        <a:t>Pupils will look at artist Andy Goldsworthy and create their own art in the outside provision with natural objects.</a:t>
                      </a:r>
                      <a:br>
                        <a:rPr lang="en-GB" sz="900" u="sng" dirty="0">
                          <a:effectLst/>
                          <a:latin typeface="+mn-lt"/>
                          <a:ea typeface="Calibri" panose="020F0502020204030204" pitchFamily="34" charset="0"/>
                          <a:cs typeface="Times New Roman" panose="02020603050405020304" pitchFamily="18" charset="0"/>
                        </a:rPr>
                      </a:br>
                      <a:endParaRPr lang="en-GB" sz="900" u="sng" dirty="0">
                        <a:effectLst/>
                        <a:latin typeface="+mn-lt"/>
                        <a:ea typeface="Calibri" panose="020F0502020204030204" pitchFamily="34" charset="0"/>
                        <a:cs typeface="Times New Roman" panose="02020603050405020304" pitchFamily="18" charset="0"/>
                      </a:endParaRPr>
                    </a:p>
                    <a:p>
                      <a:pPr algn="l">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900" u="sng" dirty="0">
                          <a:effectLst/>
                          <a:latin typeface="+mn-lt"/>
                          <a:ea typeface="Calibri" panose="020F0502020204030204" pitchFamily="34" charset="0"/>
                          <a:cs typeface="Times New Roman" panose="02020603050405020304" pitchFamily="18" charset="0"/>
                        </a:rPr>
                        <a:t>Spring 1 – What is it like in Space?</a:t>
                      </a:r>
                    </a:p>
                    <a:p>
                      <a:pPr algn="l">
                        <a:lnSpc>
                          <a:spcPct val="107000"/>
                        </a:lnSpc>
                        <a:spcAft>
                          <a:spcPts val="0"/>
                        </a:spcAft>
                      </a:pPr>
                      <a:endParaRPr lang="en-GB" sz="900" u="sng" dirty="0">
                        <a:effectLst/>
                        <a:latin typeface="+mn-lt"/>
                        <a:ea typeface="Calibri" panose="020F0502020204030204" pitchFamily="34" charset="0"/>
                        <a:cs typeface="Times New Roman" panose="02020603050405020304" pitchFamily="18" charset="0"/>
                      </a:endParaRPr>
                    </a:p>
                    <a:p>
                      <a:r>
                        <a:rPr lang="en-GB" sz="900" dirty="0">
                          <a:latin typeface="+mn-lt"/>
                        </a:rPr>
                        <a:t>Create a “space scene” using black paper and chalk or pastels to draw planets, stars, and rockets.</a:t>
                      </a:r>
                    </a:p>
                    <a:p>
                      <a:r>
                        <a:rPr lang="en-GB" sz="900" dirty="0">
                          <a:latin typeface="+mn-lt"/>
                        </a:rPr>
                        <a:t>Make a paper plate UFO or rocket using coloured paper, glitter, and stickers.</a:t>
                      </a:r>
                    </a:p>
                    <a:p>
                      <a:r>
                        <a:rPr lang="en-GB" sz="900" dirty="0">
                          <a:latin typeface="+mn-lt"/>
                        </a:rPr>
                        <a:t>Paint an alien or astronaut using watercolours or finger paints.</a:t>
                      </a:r>
                    </a:p>
                    <a:p>
                      <a:endParaRPr lang="en-GB" sz="900" dirty="0">
                        <a:latin typeface="+mn-lt"/>
                      </a:endParaRPr>
                    </a:p>
                    <a:p>
                      <a:endParaRPr lang="en-GB" sz="900" dirty="0">
                        <a:latin typeface="+mn-lt"/>
                      </a:endParaRPr>
                    </a:p>
                    <a:p>
                      <a:pPr algn="l">
                        <a:lnSpc>
                          <a:spcPct val="107000"/>
                        </a:lnSpc>
                        <a:spcAft>
                          <a:spcPts val="0"/>
                        </a:spcAft>
                      </a:pPr>
                      <a:endParaRPr lang="en-GB" sz="900" u="sng"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900" u="sng" dirty="0">
                          <a:effectLst/>
                          <a:latin typeface="+mn-lt"/>
                          <a:ea typeface="Calibri" panose="020F0502020204030204" pitchFamily="34" charset="0"/>
                          <a:cs typeface="Times New Roman" panose="02020603050405020304" pitchFamily="18" charset="0"/>
                        </a:rPr>
                        <a:t>Summer 1 – People who help us. </a:t>
                      </a:r>
                      <a:br>
                        <a:rPr lang="en-GB" sz="900" u="sng" dirty="0">
                          <a:effectLst/>
                          <a:latin typeface="+mn-lt"/>
                          <a:ea typeface="Calibri" panose="020F0502020204030204" pitchFamily="34" charset="0"/>
                          <a:cs typeface="Times New Roman" panose="02020603050405020304" pitchFamily="18" charset="0"/>
                        </a:rPr>
                      </a:br>
                      <a:br>
                        <a:rPr lang="en-GB" sz="900" u="sng" dirty="0">
                          <a:effectLst/>
                          <a:latin typeface="+mn-lt"/>
                          <a:ea typeface="Calibri" panose="020F0502020204030204" pitchFamily="34" charset="0"/>
                          <a:cs typeface="Times New Roman" panose="02020603050405020304" pitchFamily="18" charset="0"/>
                        </a:rPr>
                      </a:br>
                      <a:r>
                        <a:rPr lang="en-GB" sz="900" dirty="0">
                          <a:latin typeface="+mn-lt"/>
                        </a:rPr>
                        <a:t>Draw and colour a “community helpers” collage (firefighters, doctors, teachers, etc.).</a:t>
                      </a:r>
                    </a:p>
                    <a:p>
                      <a:r>
                        <a:rPr lang="en-GB" sz="900" dirty="0">
                          <a:latin typeface="+mn-lt"/>
                        </a:rPr>
                        <a:t>Make simple puppets of community helpers using paper, popsicle sticks, and markers.</a:t>
                      </a:r>
                    </a:p>
                    <a:p>
                      <a:r>
                        <a:rPr lang="en-GB" sz="900" dirty="0">
                          <a:latin typeface="+mn-lt"/>
                        </a:rPr>
                        <a:t>Paint handprints and turn them into “helping hands” with symbols of different jobs.</a:t>
                      </a:r>
                    </a:p>
                    <a:p>
                      <a:pPr algn="l">
                        <a:lnSpc>
                          <a:spcPct val="107000"/>
                        </a:lnSpc>
                        <a:spcAft>
                          <a:spcPts val="0"/>
                        </a:spcAft>
                      </a:pPr>
                      <a:endParaRPr lang="en-GB" sz="900" u="sng"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3181248"/>
                  </a:ext>
                </a:extLst>
              </a:tr>
              <a:tr h="1514413">
                <a:tc>
                  <a:txBody>
                    <a:bodyPr/>
                    <a:lstStyle/>
                    <a:p>
                      <a:pPr algn="l">
                        <a:lnSpc>
                          <a:spcPct val="107000"/>
                        </a:lnSpc>
                        <a:spcAft>
                          <a:spcPts val="0"/>
                        </a:spcAft>
                      </a:pPr>
                      <a:r>
                        <a:rPr lang="en-GB" sz="900" dirty="0">
                          <a:effectLst/>
                          <a:latin typeface="+mn-lt"/>
                          <a:ea typeface="Calibri" panose="020F0502020204030204" pitchFamily="34" charset="0"/>
                          <a:cs typeface="Times New Roman" panose="02020603050405020304" pitchFamily="18" charset="0"/>
                        </a:rPr>
                        <a:t> </a:t>
                      </a:r>
                      <a:r>
                        <a:rPr lang="en-GB" sz="900" u="sng" dirty="0">
                          <a:effectLst/>
                          <a:latin typeface="+mn-lt"/>
                          <a:ea typeface="Calibri" panose="020F0502020204030204" pitchFamily="34" charset="0"/>
                          <a:cs typeface="Times New Roman" panose="02020603050405020304" pitchFamily="18" charset="0"/>
                        </a:rPr>
                        <a:t>Autumn 2 – What do we Celebrate?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900" dirty="0">
                          <a:effectLst/>
                          <a:latin typeface="+mn-lt"/>
                          <a:ea typeface="Calibri" panose="020F0502020204030204" pitchFamily="34" charset="0"/>
                          <a:cs typeface="Times New Roman" panose="02020603050405020304" pitchFamily="18" charset="0"/>
                        </a:rPr>
                        <a:t>  </a:t>
                      </a:r>
                      <a:br>
                        <a:rPr lang="en-GB" sz="900" dirty="0">
                          <a:effectLst/>
                          <a:latin typeface="+mn-lt"/>
                          <a:ea typeface="Calibri" panose="020F0502020204030204" pitchFamily="34" charset="0"/>
                          <a:cs typeface="Times New Roman" panose="02020603050405020304" pitchFamily="18" charset="0"/>
                        </a:rPr>
                      </a:br>
                      <a:r>
                        <a:rPr lang="en-GB" sz="900" dirty="0">
                          <a:latin typeface="+mn-lt"/>
                        </a:rPr>
                        <a:t>Create a Diya lamp using playdough and other materials. For Christmas or the Annunciation, design a decorative angel.</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900" dirty="0">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900" b="0" i="0" kern="1200" dirty="0">
                          <a:solidFill>
                            <a:schemeClr val="tx1"/>
                          </a:solidFill>
                          <a:effectLst/>
                          <a:latin typeface="+mn-lt"/>
                          <a:ea typeface="+mn-ea"/>
                          <a:cs typeface="+mn-cs"/>
                        </a:rPr>
                        <a:t>Pupils will look at the artist Kandinsky and create their own art using 2D shapes circles and triangles.</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900" u="sng" dirty="0">
                          <a:effectLst/>
                          <a:latin typeface="+mn-lt"/>
                          <a:ea typeface="Calibri" panose="020F0502020204030204" pitchFamily="34" charset="0"/>
                          <a:cs typeface="Times New Roman" panose="02020603050405020304" pitchFamily="18" charset="0"/>
                        </a:rPr>
                        <a:t>Spring 2 – How do we grow?</a:t>
                      </a:r>
                      <a:br>
                        <a:rPr lang="en-GB" sz="900" u="sng" dirty="0">
                          <a:effectLst/>
                          <a:latin typeface="+mn-lt"/>
                          <a:ea typeface="Calibri" panose="020F0502020204030204" pitchFamily="34" charset="0"/>
                          <a:cs typeface="Times New Roman" panose="02020603050405020304" pitchFamily="18" charset="0"/>
                        </a:rPr>
                      </a:br>
                      <a:br>
                        <a:rPr lang="en-GB" sz="900" u="sng" dirty="0">
                          <a:effectLst/>
                          <a:latin typeface="+mn-lt"/>
                          <a:ea typeface="Calibri" panose="020F0502020204030204" pitchFamily="34" charset="0"/>
                          <a:cs typeface="Times New Roman" panose="02020603050405020304" pitchFamily="18" charset="0"/>
                        </a:rPr>
                      </a:br>
                      <a:r>
                        <a:rPr lang="en-GB" sz="900" dirty="0">
                          <a:latin typeface="+mn-lt"/>
                        </a:rPr>
                        <a:t>Plant seeds in small cups and decorate the pots with paints or stickers.</a:t>
                      </a:r>
                    </a:p>
                    <a:p>
                      <a:r>
                        <a:rPr lang="en-GB" sz="900" dirty="0">
                          <a:latin typeface="+mn-lt"/>
                        </a:rPr>
                        <a:t>Create a growth chart using construction paper, showing a flower or plant “growing” from seed to bloom.</a:t>
                      </a:r>
                    </a:p>
                    <a:p>
                      <a:endParaRPr lang="en-GB" sz="900" dirty="0">
                        <a:latin typeface="+mn-lt"/>
                      </a:endParaRPr>
                    </a:p>
                    <a:p>
                      <a:r>
                        <a:rPr lang="en-GB" sz="900" dirty="0">
                          <a:latin typeface="+mn-lt"/>
                        </a:rPr>
                        <a:t>Make leaf rubbings with crayons or coloured pencils.</a:t>
                      </a:r>
                    </a:p>
                    <a:p>
                      <a:endParaRPr lang="en-GB" sz="900" dirty="0">
                        <a:latin typeface="+mn-lt"/>
                      </a:endParaRPr>
                    </a:p>
                    <a:p>
                      <a:endParaRPr lang="en-GB" sz="900" dirty="0">
                        <a:latin typeface="+mn-lt"/>
                      </a:endParaRPr>
                    </a:p>
                    <a:p>
                      <a:pPr algn="l">
                        <a:lnSpc>
                          <a:spcPct val="107000"/>
                        </a:lnSpc>
                        <a:spcAft>
                          <a:spcPts val="0"/>
                        </a:spcAft>
                      </a:pPr>
                      <a:endParaRPr lang="en-GB" sz="900" u="sng"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900" u="sng" dirty="0">
                          <a:effectLst/>
                          <a:latin typeface="+mn-lt"/>
                          <a:ea typeface="Calibri" panose="020F0502020204030204" pitchFamily="34" charset="0"/>
                          <a:cs typeface="Times New Roman" panose="02020603050405020304" pitchFamily="18" charset="0"/>
                        </a:rPr>
                        <a:t>Summer 2 – Under the Sea </a:t>
                      </a:r>
                      <a:br>
                        <a:rPr lang="en-GB" sz="900" u="sng" dirty="0">
                          <a:effectLst/>
                          <a:latin typeface="+mn-lt"/>
                          <a:ea typeface="Calibri" panose="020F0502020204030204" pitchFamily="34" charset="0"/>
                          <a:cs typeface="Times New Roman" panose="02020603050405020304" pitchFamily="18" charset="0"/>
                        </a:rPr>
                      </a:br>
                      <a:br>
                        <a:rPr lang="en-GB" sz="900" u="sng" dirty="0">
                          <a:effectLst/>
                          <a:latin typeface="+mn-lt"/>
                          <a:ea typeface="Calibri" panose="020F0502020204030204" pitchFamily="34" charset="0"/>
                          <a:cs typeface="Times New Roman" panose="02020603050405020304" pitchFamily="18" charset="0"/>
                        </a:rPr>
                      </a:br>
                      <a:r>
                        <a:rPr lang="en-GB" sz="900" dirty="0">
                          <a:latin typeface="+mn-lt"/>
                        </a:rPr>
                        <a:t>Create an underwater scene with tissue paper, paint, or coloured paper cut-outs of fish, seaweed, and shells.</a:t>
                      </a:r>
                    </a:p>
                    <a:p>
                      <a:r>
                        <a:rPr lang="en-GB" sz="900" dirty="0">
                          <a:latin typeface="+mn-lt"/>
                        </a:rPr>
                        <a:t>Make fish using paper plates, paint, and glitter.</a:t>
                      </a:r>
                    </a:p>
                    <a:p>
                      <a:r>
                        <a:rPr lang="en-GB" sz="900" dirty="0">
                          <a:latin typeface="+mn-lt"/>
                        </a:rPr>
                        <a:t>Craft a jellyfish using paper cups and streamers or ribbons.</a:t>
                      </a:r>
                    </a:p>
                    <a:p>
                      <a:pPr algn="l">
                        <a:lnSpc>
                          <a:spcPct val="107000"/>
                        </a:lnSpc>
                        <a:spcAft>
                          <a:spcPts val="0"/>
                        </a:spcAft>
                      </a:pPr>
                      <a:endParaRPr lang="en-GB" sz="900" u="sng"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8164950"/>
                  </a:ext>
                </a:extLst>
              </a:tr>
            </a:tbl>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4094669276"/>
              </p:ext>
            </p:extLst>
          </p:nvPr>
        </p:nvGraphicFramePr>
        <p:xfrm>
          <a:off x="1605555" y="5365278"/>
          <a:ext cx="340840" cy="327978"/>
        </p:xfrm>
        <a:graphic>
          <a:graphicData uri="http://schemas.openxmlformats.org/presentationml/2006/ole">
            <mc:AlternateContent xmlns:mc="http://schemas.openxmlformats.org/markup-compatibility/2006">
              <mc:Choice xmlns:v="urn:schemas-microsoft-com:vml" Requires="v">
                <p:oleObj spid="_x0000_s2054" name="Bitmap Image" r:id="rId3" imgW="800212" imgH="771429" progId="Paint.Picture">
                  <p:embed/>
                </p:oleObj>
              </mc:Choice>
              <mc:Fallback>
                <p:oleObj name="Bitmap Image" r:id="rId3" imgW="800212" imgH="771429" progId="Paint.Picture">
                  <p:embed/>
                  <p:pic>
                    <p:nvPicPr>
                      <p:cNvPr id="7"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5555" y="5365278"/>
                        <a:ext cx="340840" cy="327978"/>
                      </a:xfrm>
                      <a:prstGeom prst="rect">
                        <a:avLst/>
                      </a:prstGeom>
                      <a:noFill/>
                    </p:spPr>
                  </p:pic>
                </p:oleObj>
              </mc:Fallback>
            </mc:AlternateContent>
          </a:graphicData>
        </a:graphic>
      </p:graphicFrame>
      <p:sp>
        <p:nvSpPr>
          <p:cNvPr id="10" name="TextBox 9"/>
          <p:cNvSpPr txBox="1"/>
          <p:nvPr/>
        </p:nvSpPr>
        <p:spPr>
          <a:xfrm>
            <a:off x="198842" y="166716"/>
            <a:ext cx="10964405" cy="861774"/>
          </a:xfrm>
          <a:prstGeom prst="rect">
            <a:avLst/>
          </a:prstGeom>
          <a:noFill/>
          <a:ln>
            <a:solidFill>
              <a:schemeClr val="tx1"/>
            </a:solidFill>
          </a:ln>
        </p:spPr>
        <p:txBody>
          <a:bodyPr wrap="square" rtlCol="0">
            <a:spAutoFit/>
          </a:bodyPr>
          <a:lstStyle/>
          <a:p>
            <a:r>
              <a:rPr lang="en-GB" sz="1600" u="sng" dirty="0"/>
              <a:t>St. Boniface RC Primary </a:t>
            </a:r>
          </a:p>
          <a:p>
            <a:r>
              <a:rPr lang="en-GB" sz="1600" u="sng" dirty="0"/>
              <a:t>Reception</a:t>
            </a:r>
          </a:p>
          <a:p>
            <a:r>
              <a:rPr lang="en-GB" sz="1600" u="sng" dirty="0"/>
              <a:t>Art Yearly Knowledge Overview </a:t>
            </a:r>
          </a:p>
        </p:txBody>
      </p:sp>
      <p:graphicFrame>
        <p:nvGraphicFramePr>
          <p:cNvPr id="11" name="Table 10"/>
          <p:cNvGraphicFramePr>
            <a:graphicFrameLocks noGrp="1"/>
          </p:cNvGraphicFramePr>
          <p:nvPr>
            <p:extLst>
              <p:ext uri="{D42A27DB-BD31-4B8C-83A1-F6EECF244321}">
                <p14:modId xmlns:p14="http://schemas.microsoft.com/office/powerpoint/2010/main" val="3813543537"/>
              </p:ext>
            </p:extLst>
          </p:nvPr>
        </p:nvGraphicFramePr>
        <p:xfrm>
          <a:off x="5717201" y="1174115"/>
          <a:ext cx="6134140" cy="3872288"/>
        </p:xfrm>
        <a:graphic>
          <a:graphicData uri="http://schemas.openxmlformats.org/drawingml/2006/table">
            <a:tbl>
              <a:tblPr firstRow="1" firstCol="1" bandRow="1"/>
              <a:tblGrid>
                <a:gridCol w="1824211">
                  <a:extLst>
                    <a:ext uri="{9D8B030D-6E8A-4147-A177-3AD203B41FA5}">
                      <a16:colId xmlns:a16="http://schemas.microsoft.com/office/drawing/2014/main" val="351032193"/>
                    </a:ext>
                  </a:extLst>
                </a:gridCol>
                <a:gridCol w="2350284">
                  <a:extLst>
                    <a:ext uri="{9D8B030D-6E8A-4147-A177-3AD203B41FA5}">
                      <a16:colId xmlns:a16="http://schemas.microsoft.com/office/drawing/2014/main" val="3259605013"/>
                    </a:ext>
                  </a:extLst>
                </a:gridCol>
                <a:gridCol w="1959645">
                  <a:extLst>
                    <a:ext uri="{9D8B030D-6E8A-4147-A177-3AD203B41FA5}">
                      <a16:colId xmlns:a16="http://schemas.microsoft.com/office/drawing/2014/main" val="3266647283"/>
                    </a:ext>
                  </a:extLst>
                </a:gridCol>
              </a:tblGrid>
              <a:tr h="669294">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Books</a:t>
                      </a:r>
                      <a:r>
                        <a:rPr lang="en-GB" sz="14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400" dirty="0">
                          <a:effectLst/>
                          <a:latin typeface="Calibri" panose="020F0502020204030204" pitchFamily="34" charset="0"/>
                          <a:ea typeface="Calibri" panose="020F0502020204030204" pitchFamily="34" charset="0"/>
                          <a:cs typeface="Times New Roman" panose="02020603050405020304" pitchFamily="18" charset="0"/>
                        </a:rPr>
                        <a:t> : </a:t>
                      </a:r>
                      <a:br>
                        <a:rPr lang="en-GB" sz="14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 please note, texts will be added throughout the academic year as this is a new curriculum.</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20661287"/>
                  </a:ext>
                </a:extLst>
              </a:tr>
              <a:tr h="1575881">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Autumn 1 – All About Me</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We are all Welcome </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All About Families</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We Are All Different*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b="0" i="0" dirty="0">
                          <a:effectLst/>
                          <a:latin typeface="+mn-lt"/>
                          <a:ea typeface="Calibri" panose="020F0502020204030204" pitchFamily="34" charset="0"/>
                          <a:cs typeface="Times New Roman" panose="02020603050405020304" pitchFamily="18" charset="0"/>
                        </a:rPr>
                        <a:t>Class Bible</a:t>
                      </a:r>
                    </a:p>
                    <a:p>
                      <a:pPr algn="l">
                        <a:lnSpc>
                          <a:spcPct val="107000"/>
                        </a:lnSpc>
                        <a:spcAft>
                          <a:spcPts val="0"/>
                        </a:spcAft>
                      </a:pPr>
                      <a:r>
                        <a:rPr lang="en-GB" sz="1100" b="0" i="0" dirty="0">
                          <a:latin typeface="+mn-lt"/>
                        </a:rPr>
                        <a:t>We Are All Here: Notes for Living on Planet Earth by Oliver Jeffers</a:t>
                      </a:r>
                    </a:p>
                    <a:p>
                      <a:pPr algn="l">
                        <a:lnSpc>
                          <a:spcPct val="107000"/>
                        </a:lnSpc>
                        <a:spcAft>
                          <a:spcPts val="0"/>
                        </a:spcAft>
                      </a:pPr>
                      <a:r>
                        <a:rPr lang="en-GB" sz="1100" b="0" i="0" dirty="0">
                          <a:latin typeface="+mn-lt"/>
                        </a:rPr>
                        <a:t>Whatever Next! By Jill Murphy</a:t>
                      </a:r>
                      <a:endParaRPr lang="en-GB" sz="1100" b="0" i="0" dirty="0">
                        <a:effectLst/>
                        <a:latin typeface="+mn-lt"/>
                        <a:ea typeface="Calibri" panose="020F0502020204030204" pitchFamily="34" charset="0"/>
                        <a:cs typeface="Times New Roman" panose="02020603050405020304" pitchFamily="18" charset="0"/>
                      </a:endParaRPr>
                    </a:p>
                    <a:p>
                      <a:pPr algn="l">
                        <a:lnSpc>
                          <a:spcPct val="107000"/>
                        </a:lnSpc>
                        <a:spcAft>
                          <a:spcPts val="0"/>
                        </a:spcAft>
                      </a:pPr>
                      <a:r>
                        <a:rPr lang="en-GB" sz="1100" i="0" dirty="0">
                          <a:effectLst/>
                          <a:latin typeface="Calibri" panose="020F0502020204030204" pitchFamily="34" charset="0"/>
                          <a:ea typeface="Calibri" panose="020F0502020204030204" pitchFamily="34" charset="0"/>
                          <a:cs typeface="Times New Roman" panose="02020603050405020304" pitchFamily="18" charset="0"/>
                        </a:rPr>
                        <a:t>What do stars do in the day? </a:t>
                      </a:r>
                      <a:r>
                        <a:rPr lang="en-GB" sz="1100" i="0" dirty="0" err="1">
                          <a:effectLst/>
                          <a:latin typeface="Calibri" panose="020F0502020204030204" pitchFamily="34" charset="0"/>
                          <a:ea typeface="Calibri" panose="020F0502020204030204" pitchFamily="34" charset="0"/>
                          <a:cs typeface="Times New Roman" panose="02020603050405020304" pitchFamily="18" charset="0"/>
                        </a:rPr>
                        <a:t>Ebook</a:t>
                      </a:r>
                      <a:endParaRPr lang="en-GB" sz="1100" i="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i="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9984768"/>
                  </a:ext>
                </a:extLst>
              </a:tr>
              <a:tr h="1327970">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Autumn 2 – What do we Celebrate?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The Best Diwali Ever</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The Christmas Present Bear</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The Nativity Story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2 – How do we grow?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6584380"/>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846126623"/>
              </p:ext>
            </p:extLst>
          </p:nvPr>
        </p:nvGraphicFramePr>
        <p:xfrm>
          <a:off x="245963" y="6340446"/>
          <a:ext cx="5082894" cy="350774"/>
        </p:xfrm>
        <a:graphic>
          <a:graphicData uri="http://schemas.openxmlformats.org/drawingml/2006/table">
            <a:tbl>
              <a:tblPr firstRow="1" firstCol="1" bandRow="1"/>
              <a:tblGrid>
                <a:gridCol w="1431398">
                  <a:extLst>
                    <a:ext uri="{9D8B030D-6E8A-4147-A177-3AD203B41FA5}">
                      <a16:colId xmlns:a16="http://schemas.microsoft.com/office/drawing/2014/main" val="1622355508"/>
                    </a:ext>
                  </a:extLst>
                </a:gridCol>
                <a:gridCol w="3651496">
                  <a:extLst>
                    <a:ext uri="{9D8B030D-6E8A-4147-A177-3AD203B41FA5}">
                      <a16:colId xmlns:a16="http://schemas.microsoft.com/office/drawing/2014/main" val="3930945887"/>
                    </a:ext>
                  </a:extLst>
                </a:gridCol>
              </a:tblGrid>
              <a:tr h="213176">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Key Vocabulary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Pencil, dip, primary colour names, paper, draw, paint, stick, cut, colour in, brush, picture, portrait, picture, glue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66870870"/>
                  </a:ext>
                </a:extLst>
              </a:tr>
            </a:tbl>
          </a:graphicData>
        </a:graphic>
      </p:graphicFrame>
      <p:pic>
        <p:nvPicPr>
          <p:cNvPr id="14" name="Picture 13"/>
          <p:cNvPicPr>
            <a:picLocks noChangeAspect="1"/>
          </p:cNvPicPr>
          <p:nvPr/>
        </p:nvPicPr>
        <p:blipFill>
          <a:blip r:embed="rId5"/>
          <a:stretch>
            <a:fillRect/>
          </a:stretch>
        </p:blipFill>
        <p:spPr>
          <a:xfrm>
            <a:off x="10339908" y="197397"/>
            <a:ext cx="635882" cy="800411"/>
          </a:xfrm>
          <a:prstGeom prst="rect">
            <a:avLst/>
          </a:prstGeom>
        </p:spPr>
      </p:pic>
      <p:sp>
        <p:nvSpPr>
          <p:cNvPr id="15" name="TextBox 14"/>
          <p:cNvSpPr txBox="1"/>
          <p:nvPr/>
        </p:nvSpPr>
        <p:spPr>
          <a:xfrm>
            <a:off x="5717201" y="6106605"/>
            <a:ext cx="6134139" cy="400110"/>
          </a:xfrm>
          <a:prstGeom prst="rect">
            <a:avLst/>
          </a:prstGeom>
          <a:noFill/>
          <a:ln>
            <a:solidFill>
              <a:schemeClr val="tx1"/>
            </a:solidFill>
          </a:ln>
        </p:spPr>
        <p:txBody>
          <a:bodyPr wrap="square" rtlCol="0">
            <a:spAutoFit/>
          </a:bodyPr>
          <a:lstStyle/>
          <a:p>
            <a:r>
              <a:rPr lang="en-GB" sz="1000" u="sng" dirty="0"/>
              <a:t>Understanding the World </a:t>
            </a:r>
            <a:r>
              <a:rPr lang="en-GB" sz="1000" dirty="0">
                <a:effectLst/>
                <a:ea typeface="Calibri" panose="020F0502020204030204" pitchFamily="34" charset="0"/>
                <a:cs typeface="Times New Roman" panose="02020603050405020304" pitchFamily="18" charset="0"/>
              </a:rPr>
              <a:t>Children will learn about the world around them through artistic exploration, making links between their artwork and real-life experiences, people, celebrations, and natural environments.</a:t>
            </a:r>
          </a:p>
        </p:txBody>
      </p:sp>
      <p:sp>
        <p:nvSpPr>
          <p:cNvPr id="16" name="TextBox 15"/>
          <p:cNvSpPr txBox="1"/>
          <p:nvPr/>
        </p:nvSpPr>
        <p:spPr>
          <a:xfrm>
            <a:off x="5717201" y="5132391"/>
            <a:ext cx="6134139" cy="861774"/>
          </a:xfrm>
          <a:prstGeom prst="rect">
            <a:avLst/>
          </a:prstGeom>
          <a:noFill/>
          <a:ln>
            <a:solidFill>
              <a:schemeClr val="tx1"/>
            </a:solidFill>
          </a:ln>
        </p:spPr>
        <p:txBody>
          <a:bodyPr wrap="square" rtlCol="0">
            <a:spAutoFit/>
          </a:bodyPr>
          <a:lstStyle/>
          <a:p>
            <a:r>
              <a:rPr lang="en-GB" sz="1000" u="sng" dirty="0"/>
              <a:t>Knowledge Nuggets</a:t>
            </a:r>
            <a:br>
              <a:rPr lang="en-GB" sz="1000" u="sng" dirty="0"/>
            </a:br>
            <a:r>
              <a:rPr lang="en-GB" sz="1000" dirty="0">
                <a:effectLst/>
                <a:ea typeface="Times New Roman" panose="02020603050405020304" pitchFamily="18" charset="0"/>
              </a:rPr>
              <a:t>·  Children will explore how different materials can be used creatively and will learn simple artistic techniques such as drawing, painting, cutting, and collage.</a:t>
            </a:r>
          </a:p>
          <a:p>
            <a:r>
              <a:rPr lang="en-GB" sz="1000" dirty="0">
                <a:effectLst/>
                <a:ea typeface="Times New Roman" panose="02020603050405020304" pitchFamily="18" charset="0"/>
              </a:rPr>
              <a:t>·  They will develop confidence in talking about their artwork, describing the choices they have made and the tools and materials they have used.</a:t>
            </a:r>
            <a:endParaRPr lang="en-GB" sz="1000" u="sng" dirty="0"/>
          </a:p>
        </p:txBody>
      </p:sp>
      <p:pic>
        <p:nvPicPr>
          <p:cNvPr id="20" name="Picture 19"/>
          <p:cNvPicPr>
            <a:picLocks noChangeAspect="1"/>
          </p:cNvPicPr>
          <p:nvPr/>
        </p:nvPicPr>
        <p:blipFill>
          <a:blip r:embed="rId6"/>
          <a:stretch>
            <a:fillRect/>
          </a:stretch>
        </p:blipFill>
        <p:spPr>
          <a:xfrm>
            <a:off x="3175692" y="3166615"/>
            <a:ext cx="430631" cy="400932"/>
          </a:xfrm>
          <a:prstGeom prst="rect">
            <a:avLst/>
          </a:prstGeom>
        </p:spPr>
      </p:pic>
      <p:pic>
        <p:nvPicPr>
          <p:cNvPr id="21" name="Picture 20"/>
          <p:cNvPicPr>
            <a:picLocks noChangeAspect="1"/>
          </p:cNvPicPr>
          <p:nvPr/>
        </p:nvPicPr>
        <p:blipFill>
          <a:blip r:embed="rId7"/>
          <a:stretch>
            <a:fillRect/>
          </a:stretch>
        </p:blipFill>
        <p:spPr>
          <a:xfrm>
            <a:off x="4856249" y="3060536"/>
            <a:ext cx="472608" cy="453448"/>
          </a:xfrm>
          <a:prstGeom prst="rect">
            <a:avLst/>
          </a:prstGeom>
        </p:spPr>
      </p:pic>
      <p:pic>
        <p:nvPicPr>
          <p:cNvPr id="22" name="Picture 21"/>
          <p:cNvPicPr>
            <a:picLocks noChangeAspect="1"/>
          </p:cNvPicPr>
          <p:nvPr/>
        </p:nvPicPr>
        <p:blipFill>
          <a:blip r:embed="rId8"/>
          <a:stretch>
            <a:fillRect/>
          </a:stretch>
        </p:blipFill>
        <p:spPr>
          <a:xfrm>
            <a:off x="3305986" y="5367187"/>
            <a:ext cx="332627" cy="377893"/>
          </a:xfrm>
          <a:prstGeom prst="rect">
            <a:avLst/>
          </a:prstGeom>
        </p:spPr>
      </p:pic>
      <p:pic>
        <p:nvPicPr>
          <p:cNvPr id="23" name="Picture 22"/>
          <p:cNvPicPr>
            <a:picLocks noChangeAspect="1"/>
          </p:cNvPicPr>
          <p:nvPr/>
        </p:nvPicPr>
        <p:blipFill>
          <a:blip r:embed="rId9"/>
          <a:stretch>
            <a:fillRect/>
          </a:stretch>
        </p:blipFill>
        <p:spPr>
          <a:xfrm>
            <a:off x="5009361" y="5078682"/>
            <a:ext cx="403907" cy="288505"/>
          </a:xfrm>
          <a:prstGeom prst="rect">
            <a:avLst/>
          </a:prstGeom>
        </p:spPr>
      </p:pic>
      <p:pic>
        <p:nvPicPr>
          <p:cNvPr id="26" name="Picture 25">
            <a:extLst>
              <a:ext uri="{FF2B5EF4-FFF2-40B4-BE49-F238E27FC236}">
                <a16:creationId xmlns:a16="http://schemas.microsoft.com/office/drawing/2014/main" id="{8616CF06-CCC4-4AEE-B420-5EF92E90F8C6}"/>
              </a:ext>
            </a:extLst>
          </p:cNvPr>
          <p:cNvPicPr>
            <a:picLocks noChangeAspect="1"/>
          </p:cNvPicPr>
          <p:nvPr/>
        </p:nvPicPr>
        <p:blipFill>
          <a:blip r:embed="rId10"/>
          <a:stretch>
            <a:fillRect/>
          </a:stretch>
        </p:blipFill>
        <p:spPr>
          <a:xfrm>
            <a:off x="5847254" y="2929723"/>
            <a:ext cx="1181512" cy="590756"/>
          </a:xfrm>
          <a:prstGeom prst="rect">
            <a:avLst/>
          </a:prstGeom>
        </p:spPr>
      </p:pic>
      <p:graphicFrame>
        <p:nvGraphicFramePr>
          <p:cNvPr id="3" name="Object 2">
            <a:extLst>
              <a:ext uri="{FF2B5EF4-FFF2-40B4-BE49-F238E27FC236}">
                <a16:creationId xmlns:a16="http://schemas.microsoft.com/office/drawing/2014/main" id="{6282DD5D-3FC2-845F-1300-FDAA1B30CB23}"/>
              </a:ext>
            </a:extLst>
          </p:cNvPr>
          <p:cNvGraphicFramePr>
            <a:graphicFrameLocks noChangeAspect="1"/>
          </p:cNvGraphicFramePr>
          <p:nvPr>
            <p:extLst>
              <p:ext uri="{D42A27DB-BD31-4B8C-83A1-F6EECF244321}">
                <p14:modId xmlns:p14="http://schemas.microsoft.com/office/powerpoint/2010/main" val="761006034"/>
              </p:ext>
            </p:extLst>
          </p:nvPr>
        </p:nvGraphicFramePr>
        <p:xfrm>
          <a:off x="1482753" y="3135648"/>
          <a:ext cx="443013" cy="365124"/>
        </p:xfrm>
        <a:graphic>
          <a:graphicData uri="http://schemas.openxmlformats.org/presentationml/2006/ole">
            <mc:AlternateContent xmlns:mc="http://schemas.openxmlformats.org/markup-compatibility/2006">
              <mc:Choice xmlns:v="urn:schemas-microsoft-com:vml" Requires="v">
                <p:oleObj spid="_x0000_s2055" name="Bitmap Image" r:id="rId11" imgW="1267002" imgH="1019048" progId="Paint.Picture">
                  <p:embed/>
                </p:oleObj>
              </mc:Choice>
              <mc:Fallback>
                <p:oleObj name="Bitmap Image" r:id="rId11" imgW="1267002" imgH="1019048" progId="Paint.Picture">
                  <p:embed/>
                  <p:pic>
                    <p:nvPicPr>
                      <p:cNvPr id="3" name="Object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482753" y="3135648"/>
                        <a:ext cx="443013" cy="365124"/>
                      </a:xfrm>
                      <a:prstGeom prst="rect">
                        <a:avLst/>
                      </a:prstGeom>
                      <a:noFill/>
                    </p:spPr>
                  </p:pic>
                </p:oleObj>
              </mc:Fallback>
            </mc:AlternateContent>
          </a:graphicData>
        </a:graphic>
      </p:graphicFrame>
      <p:pic>
        <p:nvPicPr>
          <p:cNvPr id="4" name="Picture 2" descr="Whatever Next!: 2 (A Bear Family Book ...">
            <a:extLst>
              <a:ext uri="{FF2B5EF4-FFF2-40B4-BE49-F238E27FC236}">
                <a16:creationId xmlns:a16="http://schemas.microsoft.com/office/drawing/2014/main" id="{82BB3E21-4B7E-0495-0D00-C24AE00CC8F3}"/>
              </a:ext>
            </a:extLst>
          </p:cNvPr>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12387" r="11609"/>
          <a:stretch>
            <a:fillRect/>
          </a:stretch>
        </p:blipFill>
        <p:spPr bwMode="auto">
          <a:xfrm>
            <a:off x="7729221" y="3166615"/>
            <a:ext cx="397937" cy="52356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The Best Diwali Ever (PB) by Sonali Shah, Chaaya Prabhat | Waterstones">
            <a:extLst>
              <a:ext uri="{FF2B5EF4-FFF2-40B4-BE49-F238E27FC236}">
                <a16:creationId xmlns:a16="http://schemas.microsoft.com/office/drawing/2014/main" id="{01E854EE-CFFA-1A42-41F3-2FFFACF12A09}"/>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028766" y="4627665"/>
            <a:ext cx="483372" cy="531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43647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4064E69-C227-4D0B-8ECE-5DAFCDF2759B}"/>
              </a:ext>
            </a:extLst>
          </p:cNvPr>
          <p:cNvGraphicFramePr>
            <a:graphicFrameLocks noGrp="1"/>
          </p:cNvGraphicFramePr>
          <p:nvPr>
            <p:extLst>
              <p:ext uri="{D42A27DB-BD31-4B8C-83A1-F6EECF244321}">
                <p14:modId xmlns:p14="http://schemas.microsoft.com/office/powerpoint/2010/main" val="2908177292"/>
              </p:ext>
            </p:extLst>
          </p:nvPr>
        </p:nvGraphicFramePr>
        <p:xfrm>
          <a:off x="3841929" y="1807345"/>
          <a:ext cx="4508142" cy="4448455"/>
        </p:xfrm>
        <a:graphic>
          <a:graphicData uri="http://schemas.openxmlformats.org/drawingml/2006/table">
            <a:tbl>
              <a:tblPr/>
              <a:tblGrid>
                <a:gridCol w="2254071">
                  <a:extLst>
                    <a:ext uri="{9D8B030D-6E8A-4147-A177-3AD203B41FA5}">
                      <a16:colId xmlns:a16="http://schemas.microsoft.com/office/drawing/2014/main" val="2702335338"/>
                    </a:ext>
                  </a:extLst>
                </a:gridCol>
                <a:gridCol w="2254071">
                  <a:extLst>
                    <a:ext uri="{9D8B030D-6E8A-4147-A177-3AD203B41FA5}">
                      <a16:colId xmlns:a16="http://schemas.microsoft.com/office/drawing/2014/main" val="982613357"/>
                    </a:ext>
                  </a:extLst>
                </a:gridCol>
              </a:tblGrid>
              <a:tr h="235207">
                <a:tc>
                  <a:txBody>
                    <a:bodyPr/>
                    <a:lstStyle/>
                    <a:p>
                      <a:r>
                        <a:rPr lang="en-GB" sz="1200" b="1"/>
                        <a:t>Reception Art Focus</a:t>
                      </a:r>
                      <a:endParaRPr lang="en-GB" sz="1200"/>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b="1"/>
                        <a:t>How This Links to KS1 Art</a:t>
                      </a:r>
                      <a:endParaRPr lang="en-GB" sz="1200"/>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0932586"/>
                  </a:ext>
                </a:extLst>
              </a:tr>
              <a:tr h="588019">
                <a:tc>
                  <a:txBody>
                    <a:bodyPr/>
                    <a:lstStyle/>
                    <a:p>
                      <a:r>
                        <a:rPr lang="en-GB" sz="1200"/>
                        <a:t>Exploring mark-making using pencils, crayons, paint, and chalk</a:t>
                      </a:r>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t>Develops early control, grip and confidence using tools and materials</a:t>
                      </a:r>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61141885"/>
                  </a:ext>
                </a:extLst>
              </a:tr>
              <a:tr h="588019">
                <a:tc>
                  <a:txBody>
                    <a:bodyPr/>
                    <a:lstStyle/>
                    <a:p>
                      <a:r>
                        <a:rPr lang="en-GB" sz="1200" dirty="0"/>
                        <a:t>Drawing simple self-portraits, family portraits, and observational drawings</a:t>
                      </a:r>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t>Builds awareness of shape, proportion and features</a:t>
                      </a:r>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367805"/>
                  </a:ext>
                </a:extLst>
              </a:tr>
              <a:tr h="411613">
                <a:tc>
                  <a:txBody>
                    <a:bodyPr/>
                    <a:lstStyle/>
                    <a:p>
                      <a:r>
                        <a:rPr lang="en-GB" sz="1200"/>
                        <a:t>Experimenting with colour mixing and naming colours</a:t>
                      </a:r>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t>Introduces foundational colour knowledge</a:t>
                      </a:r>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16832620"/>
                  </a:ext>
                </a:extLst>
              </a:tr>
              <a:tr h="588019">
                <a:tc>
                  <a:txBody>
                    <a:bodyPr/>
                    <a:lstStyle/>
                    <a:p>
                      <a:r>
                        <a:rPr lang="en-GB" sz="1200"/>
                        <a:t>Using scissors, glue, collage materials and textures</a:t>
                      </a:r>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t>Develops fine motor skills and understanding of composition</a:t>
                      </a:r>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52017557"/>
                  </a:ext>
                </a:extLst>
              </a:tr>
              <a:tr h="588019">
                <a:tc>
                  <a:txBody>
                    <a:bodyPr/>
                    <a:lstStyle/>
                    <a:p>
                      <a:r>
                        <a:rPr lang="en-GB" sz="1200"/>
                        <a:t>Creating artwork linked to celebrations, people who help us, and the natural world</a:t>
                      </a:r>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t>Establishes context-based art linked to lived experiences</a:t>
                      </a:r>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05360055"/>
                  </a:ext>
                </a:extLst>
              </a:tr>
              <a:tr h="764424">
                <a:tc>
                  <a:txBody>
                    <a:bodyPr/>
                    <a:lstStyle/>
                    <a:p>
                      <a:r>
                        <a:rPr lang="en-GB" sz="1200"/>
                        <a:t>Talking about own artwork and describing what they have made</a:t>
                      </a:r>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t>Encourages early art vocabulary and reflection</a:t>
                      </a:r>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00629016"/>
                  </a:ext>
                </a:extLst>
              </a:tr>
              <a:tr h="588019">
                <a:tc>
                  <a:txBody>
                    <a:bodyPr/>
                    <a:lstStyle/>
                    <a:p>
                      <a:r>
                        <a:rPr lang="en-GB" sz="1200"/>
                        <a:t>Exploring art through play with different tools (paintbrushes, stickers, printing, etc.)</a:t>
                      </a:r>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t>Prepares for structured artistic choices and technique application</a:t>
                      </a:r>
                    </a:p>
                  </a:txBody>
                  <a:tcPr marL="58802" marR="58802" marT="29401" marB="294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75405083"/>
                  </a:ext>
                </a:extLst>
              </a:tr>
            </a:tbl>
          </a:graphicData>
        </a:graphic>
      </p:graphicFrame>
      <p:sp>
        <p:nvSpPr>
          <p:cNvPr id="3" name="Rectangle 2">
            <a:extLst>
              <a:ext uri="{FF2B5EF4-FFF2-40B4-BE49-F238E27FC236}">
                <a16:creationId xmlns:a16="http://schemas.microsoft.com/office/drawing/2014/main" id="{95213A2F-36E0-4EFE-9FAD-FE28E9AE91B9}"/>
              </a:ext>
            </a:extLst>
          </p:cNvPr>
          <p:cNvSpPr/>
          <p:nvPr/>
        </p:nvSpPr>
        <p:spPr>
          <a:xfrm>
            <a:off x="843903" y="217234"/>
            <a:ext cx="9399304" cy="830997"/>
          </a:xfrm>
          <a:prstGeom prst="rect">
            <a:avLst/>
          </a:prstGeom>
          <a:noFill/>
        </p:spPr>
        <p:txBody>
          <a:bodyPr wrap="none" lIns="91440" tIns="45720" rIns="91440" bIns="45720">
            <a:spAutoFit/>
          </a:bodyPr>
          <a:lstStyle/>
          <a:p>
            <a:pPr algn="ctr"/>
            <a:r>
              <a:rPr lang="en-GB" sz="4800" u="sng" dirty="0"/>
              <a:t>How Art in Reception links to KS1 Art</a:t>
            </a:r>
            <a:endParaRPr lang="en-US" sz="4800" b="1" u="sng"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4" name="Picture 3">
            <a:extLst>
              <a:ext uri="{FF2B5EF4-FFF2-40B4-BE49-F238E27FC236}">
                <a16:creationId xmlns:a16="http://schemas.microsoft.com/office/drawing/2014/main" id="{281EA8B5-6B30-4698-9DF0-309D6E13518C}"/>
              </a:ext>
            </a:extLst>
          </p:cNvPr>
          <p:cNvPicPr>
            <a:picLocks noChangeAspect="1"/>
          </p:cNvPicPr>
          <p:nvPr/>
        </p:nvPicPr>
        <p:blipFill>
          <a:blip r:embed="rId2"/>
          <a:stretch>
            <a:fillRect/>
          </a:stretch>
        </p:blipFill>
        <p:spPr>
          <a:xfrm>
            <a:off x="10770071" y="5191390"/>
            <a:ext cx="1143882" cy="1439851"/>
          </a:xfrm>
          <a:prstGeom prst="rect">
            <a:avLst/>
          </a:prstGeom>
        </p:spPr>
      </p:pic>
    </p:spTree>
    <p:extLst>
      <p:ext uri="{BB962C8B-B14F-4D97-AF65-F5344CB8AC3E}">
        <p14:creationId xmlns:p14="http://schemas.microsoft.com/office/powerpoint/2010/main" val="2803878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894439023"/>
              </p:ext>
            </p:extLst>
          </p:nvPr>
        </p:nvGraphicFramePr>
        <p:xfrm>
          <a:off x="262485" y="1059822"/>
          <a:ext cx="5657052" cy="4056952"/>
        </p:xfrm>
        <a:graphic>
          <a:graphicData uri="http://schemas.openxmlformats.org/drawingml/2006/table">
            <a:tbl>
              <a:tblPr firstRow="1" firstCol="1" bandRow="1"/>
              <a:tblGrid>
                <a:gridCol w="1715290">
                  <a:extLst>
                    <a:ext uri="{9D8B030D-6E8A-4147-A177-3AD203B41FA5}">
                      <a16:colId xmlns:a16="http://schemas.microsoft.com/office/drawing/2014/main" val="3849854435"/>
                    </a:ext>
                  </a:extLst>
                </a:gridCol>
                <a:gridCol w="1717925">
                  <a:extLst>
                    <a:ext uri="{9D8B030D-6E8A-4147-A177-3AD203B41FA5}">
                      <a16:colId xmlns:a16="http://schemas.microsoft.com/office/drawing/2014/main" val="2728688727"/>
                    </a:ext>
                  </a:extLst>
                </a:gridCol>
                <a:gridCol w="2223837">
                  <a:extLst>
                    <a:ext uri="{9D8B030D-6E8A-4147-A177-3AD203B41FA5}">
                      <a16:colId xmlns:a16="http://schemas.microsoft.com/office/drawing/2014/main" val="3992729168"/>
                    </a:ext>
                  </a:extLst>
                </a:gridCol>
              </a:tblGrid>
              <a:tr h="380690">
                <a:tc gridSpan="3">
                  <a:txBody>
                    <a:bodyPr/>
                    <a:lstStyle/>
                    <a:p>
                      <a:pPr algn="l">
                        <a:lnSpc>
                          <a:spcPct val="107000"/>
                        </a:lnSpc>
                        <a:spcAft>
                          <a:spcPts val="0"/>
                        </a:spcAft>
                      </a:pPr>
                      <a:r>
                        <a:rPr lang="en-GB" sz="1600" dirty="0">
                          <a:effectLst/>
                          <a:latin typeface="+mn-lt"/>
                          <a:ea typeface="Calibri" panose="020F0502020204030204" pitchFamily="34" charset="0"/>
                          <a:cs typeface="Times New Roman" panose="02020603050405020304" pitchFamily="18" charset="0"/>
                        </a:rPr>
                        <a:t>Key Learning : </a:t>
                      </a:r>
                    </a:p>
                    <a:p>
                      <a:pPr algn="l">
                        <a:lnSpc>
                          <a:spcPct val="107000"/>
                        </a:lnSpc>
                        <a:spcAft>
                          <a:spcPts val="0"/>
                        </a:spcAft>
                      </a:pPr>
                      <a:r>
                        <a:rPr lang="en-GB" sz="9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44892348"/>
                  </a:ext>
                </a:extLst>
              </a:tr>
              <a:tr h="1297670">
                <a:tc>
                  <a:txBody>
                    <a:bodyPr/>
                    <a:lstStyle/>
                    <a:p>
                      <a:pPr algn="l">
                        <a:lnSpc>
                          <a:spcPct val="107000"/>
                        </a:lnSpc>
                        <a:spcAft>
                          <a:spcPts val="0"/>
                        </a:spcAft>
                      </a:pPr>
                      <a:r>
                        <a:rPr lang="en-GB" sz="900" u="sng" dirty="0">
                          <a:effectLst/>
                          <a:latin typeface="+mn-lt"/>
                          <a:ea typeface="Calibri" panose="020F0502020204030204" pitchFamily="34" charset="0"/>
                          <a:cs typeface="Times New Roman" panose="02020603050405020304" pitchFamily="18" charset="0"/>
                        </a:rPr>
                        <a:t>Autumn 1 – All About Me </a:t>
                      </a:r>
                    </a:p>
                    <a:p>
                      <a:pPr algn="l">
                        <a:lnSpc>
                          <a:spcPct val="107000"/>
                        </a:lnSpc>
                        <a:spcAft>
                          <a:spcPts val="0"/>
                        </a:spcAft>
                      </a:pPr>
                      <a:br>
                        <a:rPr lang="en-GB" sz="900" dirty="0">
                          <a:effectLst/>
                          <a:latin typeface="+mn-lt"/>
                          <a:ea typeface="Calibri" panose="020F0502020204030204" pitchFamily="34" charset="0"/>
                          <a:cs typeface="Times New Roman" panose="02020603050405020304" pitchFamily="18" charset="0"/>
                        </a:rPr>
                      </a:br>
                      <a:r>
                        <a:rPr lang="en-GB" sz="900" dirty="0">
                          <a:latin typeface="+mn-lt"/>
                        </a:rPr>
                        <a:t>Children design and create a simple model of their home using cardboard boxes, junk modelling materials, and collage techniques. They choose features (windows, doors, roof shape) and talk about why their house looks the way it does.</a:t>
                      </a:r>
                    </a:p>
                    <a:p>
                      <a:pPr algn="l">
                        <a:lnSpc>
                          <a:spcPct val="107000"/>
                        </a:lnSpc>
                        <a:spcAft>
                          <a:spcPts val="0"/>
                        </a:spcAft>
                      </a:pPr>
                      <a:endParaRPr lang="en-GB" sz="900" dirty="0">
                        <a:latin typeface="+mn-lt"/>
                      </a:endParaRPr>
                    </a:p>
                    <a:p>
                      <a:pPr algn="l">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900" u="sng" dirty="0">
                          <a:effectLst/>
                          <a:latin typeface="+mn-lt"/>
                          <a:ea typeface="Calibri" panose="020F0502020204030204" pitchFamily="34" charset="0"/>
                          <a:cs typeface="Times New Roman" panose="02020603050405020304" pitchFamily="18" charset="0"/>
                        </a:rPr>
                        <a:t>Spring 1 – What is it like in Space?</a:t>
                      </a:r>
                    </a:p>
                    <a:p>
                      <a:pPr algn="l">
                        <a:lnSpc>
                          <a:spcPct val="107000"/>
                        </a:lnSpc>
                        <a:spcAft>
                          <a:spcPts val="0"/>
                        </a:spcAft>
                      </a:pPr>
                      <a:endParaRPr lang="en-GB" sz="900" u="sng" dirty="0">
                        <a:effectLst/>
                        <a:latin typeface="+mn-lt"/>
                        <a:ea typeface="Calibri" panose="020F0502020204030204" pitchFamily="34" charset="0"/>
                        <a:cs typeface="Times New Roman" panose="02020603050405020304" pitchFamily="18" charset="0"/>
                      </a:endParaRPr>
                    </a:p>
                    <a:p>
                      <a:pPr algn="l">
                        <a:lnSpc>
                          <a:spcPct val="107000"/>
                        </a:lnSpc>
                        <a:spcAft>
                          <a:spcPts val="0"/>
                        </a:spcAft>
                      </a:pPr>
                      <a:r>
                        <a:rPr lang="en-GB" sz="900" dirty="0"/>
                        <a:t>Children design and build a rocket using cardboard tubes, foil, and cones for the top. They test how to make it stand upright and consider how astronauts would use it.</a:t>
                      </a:r>
                      <a:endParaRPr lang="en-GB" sz="900" u="sng"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900" u="sng" dirty="0">
                          <a:effectLst/>
                          <a:latin typeface="+mn-lt"/>
                          <a:ea typeface="Calibri" panose="020F0502020204030204" pitchFamily="34" charset="0"/>
                          <a:cs typeface="Times New Roman" panose="02020603050405020304" pitchFamily="18" charset="0"/>
                        </a:rPr>
                        <a:t>Summer 1 – People who help us. </a:t>
                      </a:r>
                      <a:br>
                        <a:rPr lang="en-GB" sz="900" u="sng" dirty="0">
                          <a:effectLst/>
                          <a:latin typeface="+mn-lt"/>
                          <a:ea typeface="Calibri" panose="020F0502020204030204" pitchFamily="34" charset="0"/>
                          <a:cs typeface="Times New Roman" panose="02020603050405020304" pitchFamily="18" charset="0"/>
                        </a:rPr>
                      </a:br>
                      <a:br>
                        <a:rPr lang="en-GB" sz="900" u="sng" dirty="0">
                          <a:effectLst/>
                          <a:latin typeface="+mn-lt"/>
                          <a:ea typeface="Calibri" panose="020F0502020204030204" pitchFamily="34" charset="0"/>
                          <a:cs typeface="Times New Roman" panose="02020603050405020304" pitchFamily="18" charset="0"/>
                        </a:rPr>
                      </a:br>
                      <a:r>
                        <a:rPr lang="en-GB" sz="900" dirty="0"/>
                        <a:t>Children choose a vehicle (ambulance, fire engine, police car) and build it using boxes and wheels (bottle tops or dowel axles). They add sirens, ladders, or symbols using craft materials.</a:t>
                      </a:r>
                      <a:endParaRPr lang="en-GB" sz="900" u="sng"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3181248"/>
                  </a:ext>
                </a:extLst>
              </a:tr>
              <a:tr h="1514413">
                <a:tc>
                  <a:txBody>
                    <a:bodyPr/>
                    <a:lstStyle/>
                    <a:p>
                      <a:pPr algn="l">
                        <a:lnSpc>
                          <a:spcPct val="107000"/>
                        </a:lnSpc>
                        <a:spcAft>
                          <a:spcPts val="0"/>
                        </a:spcAft>
                      </a:pPr>
                      <a:r>
                        <a:rPr lang="en-GB" sz="900" dirty="0">
                          <a:effectLst/>
                          <a:latin typeface="+mn-lt"/>
                          <a:ea typeface="Calibri" panose="020F0502020204030204" pitchFamily="34" charset="0"/>
                          <a:cs typeface="Times New Roman" panose="02020603050405020304" pitchFamily="18" charset="0"/>
                        </a:rPr>
                        <a:t> </a:t>
                      </a:r>
                      <a:r>
                        <a:rPr lang="en-GB" sz="900" u="sng" dirty="0">
                          <a:effectLst/>
                          <a:latin typeface="+mn-lt"/>
                          <a:ea typeface="Calibri" panose="020F0502020204030204" pitchFamily="34" charset="0"/>
                          <a:cs typeface="Times New Roman" panose="02020603050405020304" pitchFamily="18" charset="0"/>
                        </a:rPr>
                        <a:t>Autumn 2 – What do we Celebrate?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900" dirty="0">
                          <a:effectLst/>
                          <a:latin typeface="+mn-lt"/>
                          <a:ea typeface="Calibri" panose="020F0502020204030204" pitchFamily="34" charset="0"/>
                          <a:cs typeface="Times New Roman" panose="02020603050405020304" pitchFamily="18" charset="0"/>
                        </a:rPr>
                        <a:t>  </a:t>
                      </a:r>
                      <a:r>
                        <a:rPr lang="en-GB" sz="900" dirty="0">
                          <a:latin typeface="+mn-lt"/>
                        </a:rPr>
                        <a:t>Children look at images of different celebration buildings and then design their own. They construct a small model using wooden blocks, paper tubes, and decorative materials such as sequins and ribbon. </a:t>
                      </a:r>
                      <a:r>
                        <a:rPr lang="en-GB" sz="900" dirty="0">
                          <a:effectLst/>
                          <a:latin typeface="Calibri" panose="020F0502020204030204" pitchFamily="34" charset="0"/>
                          <a:ea typeface="Calibri" panose="020F0502020204030204" pitchFamily="34" charset="0"/>
                          <a:cs typeface="Times New Roman" panose="02020603050405020304" pitchFamily="18" charset="0"/>
                        </a:rPr>
                        <a:t>For example, when looking at Diwali, can pupils build a temple?</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900" dirty="0">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900" u="sng" dirty="0">
                          <a:effectLst/>
                          <a:latin typeface="+mn-lt"/>
                          <a:ea typeface="Calibri" panose="020F0502020204030204" pitchFamily="34" charset="0"/>
                          <a:cs typeface="Times New Roman" panose="02020603050405020304" pitchFamily="18" charset="0"/>
                        </a:rPr>
                        <a:t>Spring 2 – How do we grow?</a:t>
                      </a:r>
                    </a:p>
                    <a:p>
                      <a:pPr algn="l">
                        <a:lnSpc>
                          <a:spcPct val="107000"/>
                        </a:lnSpc>
                        <a:spcAft>
                          <a:spcPts val="0"/>
                        </a:spcAft>
                      </a:pPr>
                      <a:endParaRPr lang="en-GB" sz="900" u="sng" dirty="0">
                        <a:effectLst/>
                        <a:latin typeface="+mn-lt"/>
                        <a:ea typeface="Calibri" panose="020F0502020204030204" pitchFamily="34" charset="0"/>
                        <a:cs typeface="Times New Roman" panose="02020603050405020304" pitchFamily="18" charset="0"/>
                      </a:endParaRPr>
                    </a:p>
                    <a:p>
                      <a:pPr algn="l">
                        <a:lnSpc>
                          <a:spcPct val="107000"/>
                        </a:lnSpc>
                        <a:spcAft>
                          <a:spcPts val="0"/>
                        </a:spcAft>
                      </a:pPr>
                      <a:r>
                        <a:rPr lang="en-GB" sz="900" dirty="0"/>
                        <a:t>Children design a container for a seedling using recycled pots and craft materials. They decide how to decorate it and explore features that help plants grow (holes for drainage, enough space).</a:t>
                      </a:r>
                      <a:endParaRPr lang="en-GB" sz="900" u="sng"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900" u="sng" dirty="0">
                          <a:effectLst/>
                          <a:latin typeface="+mn-lt"/>
                          <a:ea typeface="Calibri" panose="020F0502020204030204" pitchFamily="34" charset="0"/>
                          <a:cs typeface="Times New Roman" panose="02020603050405020304" pitchFamily="18" charset="0"/>
                        </a:rPr>
                        <a:t>Summer 2 – Under the Sea </a:t>
                      </a:r>
                    </a:p>
                    <a:p>
                      <a:pPr algn="l">
                        <a:lnSpc>
                          <a:spcPct val="107000"/>
                        </a:lnSpc>
                        <a:spcAft>
                          <a:spcPts val="0"/>
                        </a:spcAft>
                      </a:pPr>
                      <a:endParaRPr lang="en-GB" sz="900" u="sng" dirty="0">
                        <a:effectLst/>
                        <a:latin typeface="+mn-lt"/>
                        <a:ea typeface="Calibri" panose="020F0502020204030204" pitchFamily="34" charset="0"/>
                        <a:cs typeface="Times New Roman" panose="02020603050405020304" pitchFamily="18" charset="0"/>
                      </a:endParaRPr>
                    </a:p>
                    <a:p>
                      <a:pPr algn="l">
                        <a:lnSpc>
                          <a:spcPct val="107000"/>
                        </a:lnSpc>
                        <a:spcAft>
                          <a:spcPts val="0"/>
                        </a:spcAft>
                      </a:pPr>
                      <a:r>
                        <a:rPr lang="en-GB" sz="900" dirty="0"/>
                        <a:t>Children select an underwater animal and design a puppet using felt, card or stick puppets. They explore textures and shapes that represent underwater features and test how the puppet can move.</a:t>
                      </a:r>
                      <a:endParaRPr lang="en-GB" sz="900" u="sng"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8164950"/>
                  </a:ext>
                </a:extLst>
              </a:tr>
            </a:tbl>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3623301263"/>
              </p:ext>
            </p:extLst>
          </p:nvPr>
        </p:nvGraphicFramePr>
        <p:xfrm>
          <a:off x="1412766" y="2741078"/>
          <a:ext cx="443013" cy="365124"/>
        </p:xfrm>
        <a:graphic>
          <a:graphicData uri="http://schemas.openxmlformats.org/presentationml/2006/ole">
            <mc:AlternateContent xmlns:mc="http://schemas.openxmlformats.org/markup-compatibility/2006">
              <mc:Choice xmlns:v="urn:schemas-microsoft-com:vml" Requires="v">
                <p:oleObj spid="_x0000_s3078" name="Bitmap Image" r:id="rId3" imgW="1267002" imgH="1019048" progId="Paint.Picture">
                  <p:embed/>
                </p:oleObj>
              </mc:Choice>
              <mc:Fallback>
                <p:oleObj name="Bitmap Image" r:id="rId3" imgW="1267002" imgH="1019048" progId="Paint.Picture">
                  <p:embed/>
                  <p:pic>
                    <p:nvPicPr>
                      <p:cNvPr id="3"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12766" y="2741078"/>
                        <a:ext cx="443013" cy="365124"/>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775121928"/>
              </p:ext>
            </p:extLst>
          </p:nvPr>
        </p:nvGraphicFramePr>
        <p:xfrm>
          <a:off x="1514939" y="4623469"/>
          <a:ext cx="340840" cy="327978"/>
        </p:xfrm>
        <a:graphic>
          <a:graphicData uri="http://schemas.openxmlformats.org/presentationml/2006/ole">
            <mc:AlternateContent xmlns:mc="http://schemas.openxmlformats.org/markup-compatibility/2006">
              <mc:Choice xmlns:v="urn:schemas-microsoft-com:vml" Requires="v">
                <p:oleObj spid="_x0000_s3079" name="Bitmap Image" r:id="rId5" imgW="800212" imgH="771429" progId="Paint.Picture">
                  <p:embed/>
                </p:oleObj>
              </mc:Choice>
              <mc:Fallback>
                <p:oleObj name="Bitmap Image" r:id="rId5" imgW="800212" imgH="771429" progId="Paint.Picture">
                  <p:embed/>
                  <p:pic>
                    <p:nvPicPr>
                      <p:cNvPr id="7"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14939" y="4623469"/>
                        <a:ext cx="340840" cy="327978"/>
                      </a:xfrm>
                      <a:prstGeom prst="rect">
                        <a:avLst/>
                      </a:prstGeom>
                      <a:noFill/>
                    </p:spPr>
                  </p:pic>
                </p:oleObj>
              </mc:Fallback>
            </mc:AlternateContent>
          </a:graphicData>
        </a:graphic>
      </p:graphicFrame>
      <p:sp>
        <p:nvSpPr>
          <p:cNvPr id="10" name="TextBox 9"/>
          <p:cNvSpPr txBox="1"/>
          <p:nvPr/>
        </p:nvSpPr>
        <p:spPr>
          <a:xfrm>
            <a:off x="279841" y="145711"/>
            <a:ext cx="11498668" cy="861774"/>
          </a:xfrm>
          <a:prstGeom prst="rect">
            <a:avLst/>
          </a:prstGeom>
          <a:noFill/>
          <a:ln>
            <a:solidFill>
              <a:schemeClr val="tx1"/>
            </a:solidFill>
          </a:ln>
        </p:spPr>
        <p:txBody>
          <a:bodyPr wrap="square" rtlCol="0">
            <a:spAutoFit/>
          </a:bodyPr>
          <a:lstStyle/>
          <a:p>
            <a:r>
              <a:rPr lang="en-GB" sz="1600" u="sng" dirty="0"/>
              <a:t>St. Boniface RC Primary </a:t>
            </a:r>
          </a:p>
          <a:p>
            <a:r>
              <a:rPr lang="en-GB" sz="1600" u="sng" dirty="0"/>
              <a:t>Reception</a:t>
            </a:r>
          </a:p>
          <a:p>
            <a:r>
              <a:rPr lang="en-GB" sz="1600" u="sng" dirty="0"/>
              <a:t>Design Technology Yearly Knowledge Overview </a:t>
            </a:r>
          </a:p>
        </p:txBody>
      </p:sp>
      <p:graphicFrame>
        <p:nvGraphicFramePr>
          <p:cNvPr id="11" name="Table 10"/>
          <p:cNvGraphicFramePr>
            <a:graphicFrameLocks noGrp="1"/>
          </p:cNvGraphicFramePr>
          <p:nvPr>
            <p:extLst>
              <p:ext uri="{D42A27DB-BD31-4B8C-83A1-F6EECF244321}">
                <p14:modId xmlns:p14="http://schemas.microsoft.com/office/powerpoint/2010/main" val="370627684"/>
              </p:ext>
            </p:extLst>
          </p:nvPr>
        </p:nvGraphicFramePr>
        <p:xfrm>
          <a:off x="6246953" y="1163980"/>
          <a:ext cx="5531556" cy="4020313"/>
        </p:xfrm>
        <a:graphic>
          <a:graphicData uri="http://schemas.openxmlformats.org/drawingml/2006/table">
            <a:tbl>
              <a:tblPr firstRow="1" firstCol="1" bandRow="1"/>
              <a:tblGrid>
                <a:gridCol w="1645011">
                  <a:extLst>
                    <a:ext uri="{9D8B030D-6E8A-4147-A177-3AD203B41FA5}">
                      <a16:colId xmlns:a16="http://schemas.microsoft.com/office/drawing/2014/main" val="351032193"/>
                    </a:ext>
                  </a:extLst>
                </a:gridCol>
                <a:gridCol w="2119405">
                  <a:extLst>
                    <a:ext uri="{9D8B030D-6E8A-4147-A177-3AD203B41FA5}">
                      <a16:colId xmlns:a16="http://schemas.microsoft.com/office/drawing/2014/main" val="3259605013"/>
                    </a:ext>
                  </a:extLst>
                </a:gridCol>
                <a:gridCol w="1767140">
                  <a:extLst>
                    <a:ext uri="{9D8B030D-6E8A-4147-A177-3AD203B41FA5}">
                      <a16:colId xmlns:a16="http://schemas.microsoft.com/office/drawing/2014/main" val="3266647283"/>
                    </a:ext>
                  </a:extLst>
                </a:gridCol>
              </a:tblGrid>
              <a:tr h="432160">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Books</a:t>
                      </a:r>
                      <a:r>
                        <a:rPr lang="en-GB" sz="14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400" dirty="0">
                          <a:effectLst/>
                          <a:latin typeface="Calibri" panose="020F0502020204030204" pitchFamily="34" charset="0"/>
                          <a:ea typeface="Calibri" panose="020F0502020204030204" pitchFamily="34" charset="0"/>
                          <a:cs typeface="Times New Roman" panose="02020603050405020304" pitchFamily="18" charset="0"/>
                        </a:rPr>
                        <a:t> :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4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dirty="0">
                          <a:effectLst/>
                          <a:latin typeface="Calibri" panose="020F0502020204030204" pitchFamily="34" charset="0"/>
                          <a:ea typeface="Calibri" panose="020F0502020204030204" pitchFamily="34" charset="0"/>
                          <a:cs typeface="Times New Roman" panose="02020603050405020304" pitchFamily="18" charset="0"/>
                        </a:rPr>
                        <a:t>please note, texts will be added throughout the academic year as this is a new curriculum.</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20661287"/>
                  </a:ext>
                </a:extLst>
              </a:tr>
              <a:tr h="1597782">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Autumn 1 – All About Me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We are all Welcome </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All About Families</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We Are All Different*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b="0" i="0" dirty="0">
                          <a:effectLst/>
                          <a:latin typeface="+mn-lt"/>
                          <a:ea typeface="Calibri" panose="020F0502020204030204" pitchFamily="34" charset="0"/>
                          <a:cs typeface="Times New Roman" panose="02020603050405020304" pitchFamily="18" charset="0"/>
                        </a:rPr>
                        <a:t>Class Bible</a:t>
                      </a:r>
                    </a:p>
                    <a:p>
                      <a:pPr algn="l">
                        <a:lnSpc>
                          <a:spcPct val="107000"/>
                        </a:lnSpc>
                        <a:spcAft>
                          <a:spcPts val="0"/>
                        </a:spcAft>
                      </a:pPr>
                      <a:r>
                        <a:rPr lang="en-GB" sz="1100" b="0" i="0" dirty="0">
                          <a:latin typeface="+mn-lt"/>
                        </a:rPr>
                        <a:t>We Are All Here: Notes for Living on Planet Earth by Oliver Jeffers</a:t>
                      </a:r>
                    </a:p>
                    <a:p>
                      <a:pPr algn="l">
                        <a:lnSpc>
                          <a:spcPct val="107000"/>
                        </a:lnSpc>
                        <a:spcAft>
                          <a:spcPts val="0"/>
                        </a:spcAft>
                      </a:pPr>
                      <a:r>
                        <a:rPr lang="en-GB" sz="1100" b="0" i="0" dirty="0">
                          <a:latin typeface="+mn-lt"/>
                        </a:rPr>
                        <a:t>Whatever Next! By Jill Murphy</a:t>
                      </a:r>
                      <a:endParaRPr lang="en-GB" sz="1100" b="0" i="0" dirty="0">
                        <a:effectLst/>
                        <a:latin typeface="+mn-lt"/>
                        <a:ea typeface="Calibri" panose="020F0502020204030204" pitchFamily="34" charset="0"/>
                        <a:cs typeface="Times New Roman" panose="02020603050405020304" pitchFamily="18" charset="0"/>
                      </a:endParaRPr>
                    </a:p>
                    <a:p>
                      <a:pPr algn="l">
                        <a:lnSpc>
                          <a:spcPct val="107000"/>
                        </a:lnSpc>
                        <a:spcAft>
                          <a:spcPts val="0"/>
                        </a:spcAft>
                      </a:pPr>
                      <a:r>
                        <a:rPr lang="en-GB" sz="1100" i="0" dirty="0">
                          <a:effectLst/>
                          <a:latin typeface="Calibri" panose="020F0502020204030204" pitchFamily="34" charset="0"/>
                          <a:ea typeface="Calibri" panose="020F0502020204030204" pitchFamily="34" charset="0"/>
                          <a:cs typeface="Times New Roman" panose="02020603050405020304" pitchFamily="18" charset="0"/>
                        </a:rPr>
                        <a:t>What do stars do in the day? </a:t>
                      </a:r>
                      <a:r>
                        <a:rPr lang="en-GB" sz="1100" i="0" dirty="0" err="1">
                          <a:effectLst/>
                          <a:latin typeface="Calibri" panose="020F0502020204030204" pitchFamily="34" charset="0"/>
                          <a:ea typeface="Calibri" panose="020F0502020204030204" pitchFamily="34" charset="0"/>
                          <a:cs typeface="Times New Roman" panose="02020603050405020304" pitchFamily="18" charset="0"/>
                        </a:rPr>
                        <a:t>Ebook</a:t>
                      </a:r>
                      <a:endParaRPr lang="en-GB" sz="1100" i="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9984768"/>
                  </a:ext>
                </a:extLst>
              </a:tr>
              <a:tr h="1056504">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Autumn 2 – What do we Celebrate?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dirty="0">
                          <a:effectLst/>
                          <a:latin typeface="Calibri" panose="020F0502020204030204" pitchFamily="34" charset="0"/>
                          <a:ea typeface="Calibri" panose="020F0502020204030204" pitchFamily="34" charset="0"/>
                          <a:cs typeface="Times New Roman" panose="02020603050405020304" pitchFamily="18" charset="0"/>
                        </a:rPr>
                        <a:t>The Best Diwali Ever</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The Christmas Present Bear</a:t>
                      </a:r>
                      <a:br>
                        <a:rPr lang="en-GB" sz="1100" dirty="0">
                          <a:effectLst/>
                          <a:latin typeface="Calibri" panose="020F0502020204030204" pitchFamily="34" charset="0"/>
                          <a:ea typeface="Calibri" panose="020F0502020204030204" pitchFamily="34" charset="0"/>
                          <a:cs typeface="Times New Roman" panose="02020603050405020304" pitchFamily="18" charset="0"/>
                        </a:rPr>
                      </a:br>
                      <a:r>
                        <a:rPr lang="en-GB" sz="1100" dirty="0">
                          <a:effectLst/>
                          <a:latin typeface="Calibri" panose="020F0502020204030204" pitchFamily="34" charset="0"/>
                          <a:ea typeface="Calibri" panose="020F0502020204030204" pitchFamily="34" charset="0"/>
                          <a:cs typeface="Times New Roman" panose="02020603050405020304" pitchFamily="18" charset="0"/>
                        </a:rPr>
                        <a:t>The Nativity Story</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2 – How do we grow?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6584380"/>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1537003293"/>
              </p:ext>
            </p:extLst>
          </p:nvPr>
        </p:nvGraphicFramePr>
        <p:xfrm>
          <a:off x="279840" y="6438785"/>
          <a:ext cx="5531555" cy="352784"/>
        </p:xfrm>
        <a:graphic>
          <a:graphicData uri="http://schemas.openxmlformats.org/drawingml/2006/table">
            <a:tbl>
              <a:tblPr firstRow="1" firstCol="1" bandRow="1"/>
              <a:tblGrid>
                <a:gridCol w="1311541">
                  <a:extLst>
                    <a:ext uri="{9D8B030D-6E8A-4147-A177-3AD203B41FA5}">
                      <a16:colId xmlns:a16="http://schemas.microsoft.com/office/drawing/2014/main" val="1622355508"/>
                    </a:ext>
                  </a:extLst>
                </a:gridCol>
                <a:gridCol w="4220014">
                  <a:extLst>
                    <a:ext uri="{9D8B030D-6E8A-4147-A177-3AD203B41FA5}">
                      <a16:colId xmlns:a16="http://schemas.microsoft.com/office/drawing/2014/main" val="3930945887"/>
                    </a:ext>
                  </a:extLst>
                </a:gridCol>
              </a:tblGrid>
              <a:tr h="352784">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Key Vocabulary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Cut, join, stick, make, glue, </a:t>
                      </a:r>
                      <a:r>
                        <a:rPr lang="en-GB" sz="1100" dirty="0" err="1">
                          <a:effectLst/>
                          <a:latin typeface="Calibri" panose="020F0502020204030204" pitchFamily="34" charset="0"/>
                          <a:ea typeface="Calibri" panose="020F0502020204030204" pitchFamily="34" charset="0"/>
                          <a:cs typeface="Times New Roman" panose="02020603050405020304" pitchFamily="18" charset="0"/>
                        </a:rPr>
                        <a:t>cellotape</a:t>
                      </a:r>
                      <a:r>
                        <a:rPr lang="en-GB" sz="1100" dirty="0">
                          <a:effectLst/>
                          <a:latin typeface="Calibri" panose="020F0502020204030204" pitchFamily="34" charset="0"/>
                          <a:ea typeface="Calibri" panose="020F0502020204030204" pitchFamily="34" charset="0"/>
                          <a:cs typeface="Times New Roman" panose="02020603050405020304" pitchFamily="18" charset="0"/>
                        </a:rPr>
                        <a:t>, design, model, build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66870870"/>
                  </a:ext>
                </a:extLst>
              </a:tr>
            </a:tbl>
          </a:graphicData>
        </a:graphic>
      </p:graphicFrame>
      <p:pic>
        <p:nvPicPr>
          <p:cNvPr id="14" name="Picture 13"/>
          <p:cNvPicPr>
            <a:picLocks noChangeAspect="1"/>
          </p:cNvPicPr>
          <p:nvPr/>
        </p:nvPicPr>
        <p:blipFill>
          <a:blip r:embed="rId7"/>
          <a:stretch>
            <a:fillRect/>
          </a:stretch>
        </p:blipFill>
        <p:spPr>
          <a:xfrm>
            <a:off x="10400419" y="208286"/>
            <a:ext cx="635882" cy="800411"/>
          </a:xfrm>
          <a:prstGeom prst="rect">
            <a:avLst/>
          </a:prstGeom>
        </p:spPr>
      </p:pic>
      <p:sp>
        <p:nvSpPr>
          <p:cNvPr id="15" name="TextBox 14"/>
          <p:cNvSpPr txBox="1"/>
          <p:nvPr/>
        </p:nvSpPr>
        <p:spPr>
          <a:xfrm>
            <a:off x="262485" y="5200299"/>
            <a:ext cx="5677895" cy="1107996"/>
          </a:xfrm>
          <a:prstGeom prst="rect">
            <a:avLst/>
          </a:prstGeom>
          <a:noFill/>
          <a:ln>
            <a:solidFill>
              <a:schemeClr val="tx1"/>
            </a:solidFill>
          </a:ln>
        </p:spPr>
        <p:txBody>
          <a:bodyPr wrap="square" rtlCol="0">
            <a:spAutoFit/>
          </a:bodyPr>
          <a:lstStyle/>
          <a:p>
            <a:r>
              <a:rPr lang="en-GB" sz="1100" u="sng" dirty="0"/>
              <a:t>Understanding the World </a:t>
            </a:r>
            <a:r>
              <a:rPr lang="en-GB" sz="1100" dirty="0">
                <a:effectLst/>
                <a:ea typeface="Calibri" panose="020F0502020204030204" pitchFamily="34" charset="0"/>
                <a:cs typeface="Times New Roman" panose="02020603050405020304" pitchFamily="18" charset="0"/>
              </a:rPr>
              <a:t>Children explore how things are made and how they work. They learn that objects are designed for a purpose and begin to understand materials, construction, and simple mechanisms in the world around them.</a:t>
            </a:r>
          </a:p>
          <a:p>
            <a:r>
              <a:rPr lang="en-GB" sz="1100" dirty="0">
                <a:effectLst/>
                <a:ea typeface="Calibri" panose="020F0502020204030204" pitchFamily="34" charset="0"/>
                <a:cs typeface="Times New Roman" panose="02020603050405020304" pitchFamily="18" charset="0"/>
              </a:rPr>
              <a:t>Children explore how things are made and how they work. They learn that objects are designed for a purpose and begin to understand materials, construction, and simple mechanisms in the world around them.</a:t>
            </a:r>
          </a:p>
        </p:txBody>
      </p:sp>
      <p:sp>
        <p:nvSpPr>
          <p:cNvPr id="16" name="TextBox 15"/>
          <p:cNvSpPr txBox="1"/>
          <p:nvPr/>
        </p:nvSpPr>
        <p:spPr>
          <a:xfrm>
            <a:off x="6246953" y="5248800"/>
            <a:ext cx="5531556" cy="1446550"/>
          </a:xfrm>
          <a:prstGeom prst="rect">
            <a:avLst/>
          </a:prstGeom>
          <a:noFill/>
          <a:ln>
            <a:solidFill>
              <a:schemeClr val="tx1"/>
            </a:solidFill>
          </a:ln>
        </p:spPr>
        <p:txBody>
          <a:bodyPr wrap="square" rtlCol="0">
            <a:spAutoFit/>
          </a:bodyPr>
          <a:lstStyle/>
          <a:p>
            <a:r>
              <a:rPr lang="en-GB" sz="1100" u="sng" dirty="0"/>
              <a:t>Knowledge Nuggets</a:t>
            </a:r>
            <a:r>
              <a:rPr lang="en-GB" sz="1100" dirty="0">
                <a:effectLst/>
                <a:ea typeface="Times New Roman" panose="02020603050405020304" pitchFamily="18" charset="0"/>
              </a:rPr>
              <a:t>·  </a:t>
            </a:r>
          </a:p>
          <a:p>
            <a:r>
              <a:rPr lang="en-GB" sz="1100" dirty="0">
                <a:effectLst/>
                <a:ea typeface="Times New Roman" panose="02020603050405020304" pitchFamily="18" charset="0"/>
              </a:rPr>
              <a:t>To join materials in different ways, such as using tape, glue, and folds, to create strong structures.</a:t>
            </a:r>
          </a:p>
          <a:p>
            <a:r>
              <a:rPr lang="en-GB" sz="1100" dirty="0">
                <a:ea typeface="Times New Roman" panose="02020603050405020304" pitchFamily="18" charset="0"/>
              </a:rPr>
              <a:t>For d</a:t>
            </a:r>
            <a:r>
              <a:rPr lang="en-GB" sz="1100" dirty="0">
                <a:effectLst/>
                <a:ea typeface="Times New Roman" panose="02020603050405020304" pitchFamily="18" charset="0"/>
              </a:rPr>
              <a:t>esigns start with ideas. We can draw or talk about our plans before we build something.</a:t>
            </a:r>
          </a:p>
          <a:p>
            <a:r>
              <a:rPr lang="en-GB" sz="1100" dirty="0">
                <a:effectLst/>
                <a:ea typeface="Times New Roman" panose="02020603050405020304" pitchFamily="18" charset="0"/>
              </a:rPr>
              <a:t>Different materials have different properties — some are strong, some bend, and some can be shaped.</a:t>
            </a:r>
          </a:p>
          <a:p>
            <a:r>
              <a:rPr lang="en-GB" sz="1100" dirty="0">
                <a:ea typeface="Times New Roman" panose="02020603050405020304" pitchFamily="18" charset="0"/>
              </a:rPr>
              <a:t>W</a:t>
            </a:r>
            <a:r>
              <a:rPr lang="en-GB" sz="1100" dirty="0">
                <a:effectLst/>
                <a:ea typeface="Times New Roman" panose="02020603050405020304" pitchFamily="18" charset="0"/>
              </a:rPr>
              <a:t>e can change and improve our models by testing them and making adjustments.</a:t>
            </a:r>
          </a:p>
          <a:p>
            <a:r>
              <a:rPr lang="en-GB" sz="1100" dirty="0">
                <a:effectLst/>
                <a:ea typeface="Times New Roman" panose="02020603050405020304" pitchFamily="18" charset="0"/>
              </a:rPr>
              <a:t>Tools help us to cut, join, and shape materials safely and carefully.</a:t>
            </a:r>
          </a:p>
        </p:txBody>
      </p:sp>
      <p:pic>
        <p:nvPicPr>
          <p:cNvPr id="20" name="Picture 19"/>
          <p:cNvPicPr>
            <a:picLocks noChangeAspect="1"/>
          </p:cNvPicPr>
          <p:nvPr/>
        </p:nvPicPr>
        <p:blipFill>
          <a:blip r:embed="rId8"/>
          <a:stretch>
            <a:fillRect/>
          </a:stretch>
        </p:blipFill>
        <p:spPr>
          <a:xfrm>
            <a:off x="2988498" y="2551139"/>
            <a:ext cx="430631" cy="400932"/>
          </a:xfrm>
          <a:prstGeom prst="rect">
            <a:avLst/>
          </a:prstGeom>
        </p:spPr>
      </p:pic>
      <p:pic>
        <p:nvPicPr>
          <p:cNvPr id="21" name="Picture 20"/>
          <p:cNvPicPr>
            <a:picLocks noChangeAspect="1"/>
          </p:cNvPicPr>
          <p:nvPr/>
        </p:nvPicPr>
        <p:blipFill>
          <a:blip r:embed="rId9"/>
          <a:stretch>
            <a:fillRect/>
          </a:stretch>
        </p:blipFill>
        <p:spPr>
          <a:xfrm>
            <a:off x="5289436" y="2524881"/>
            <a:ext cx="472608" cy="453448"/>
          </a:xfrm>
          <a:prstGeom prst="rect">
            <a:avLst/>
          </a:prstGeom>
        </p:spPr>
      </p:pic>
      <p:pic>
        <p:nvPicPr>
          <p:cNvPr id="22" name="Picture 21"/>
          <p:cNvPicPr>
            <a:picLocks noChangeAspect="1"/>
          </p:cNvPicPr>
          <p:nvPr/>
        </p:nvPicPr>
        <p:blipFill>
          <a:blip r:embed="rId10"/>
          <a:stretch>
            <a:fillRect/>
          </a:stretch>
        </p:blipFill>
        <p:spPr>
          <a:xfrm>
            <a:off x="3252815" y="4627013"/>
            <a:ext cx="332627" cy="377893"/>
          </a:xfrm>
          <a:prstGeom prst="rect">
            <a:avLst/>
          </a:prstGeom>
        </p:spPr>
      </p:pic>
      <p:pic>
        <p:nvPicPr>
          <p:cNvPr id="23" name="Picture 22"/>
          <p:cNvPicPr>
            <a:picLocks noChangeAspect="1"/>
          </p:cNvPicPr>
          <p:nvPr/>
        </p:nvPicPr>
        <p:blipFill>
          <a:blip r:embed="rId11"/>
          <a:stretch>
            <a:fillRect/>
          </a:stretch>
        </p:blipFill>
        <p:spPr>
          <a:xfrm>
            <a:off x="5211687" y="4653124"/>
            <a:ext cx="521809" cy="372721"/>
          </a:xfrm>
          <a:prstGeom prst="rect">
            <a:avLst/>
          </a:prstGeom>
        </p:spPr>
      </p:pic>
      <p:pic>
        <p:nvPicPr>
          <p:cNvPr id="26" name="Picture 25">
            <a:extLst>
              <a:ext uri="{FF2B5EF4-FFF2-40B4-BE49-F238E27FC236}">
                <a16:creationId xmlns:a16="http://schemas.microsoft.com/office/drawing/2014/main" id="{23585334-B5B3-40DE-ADD6-AD027F1D9503}"/>
              </a:ext>
            </a:extLst>
          </p:cNvPr>
          <p:cNvPicPr>
            <a:picLocks noChangeAspect="1"/>
          </p:cNvPicPr>
          <p:nvPr/>
        </p:nvPicPr>
        <p:blipFill>
          <a:blip r:embed="rId12"/>
          <a:stretch>
            <a:fillRect/>
          </a:stretch>
        </p:blipFill>
        <p:spPr>
          <a:xfrm>
            <a:off x="6450839" y="2952071"/>
            <a:ext cx="1181512" cy="590756"/>
          </a:xfrm>
          <a:prstGeom prst="rect">
            <a:avLst/>
          </a:prstGeom>
        </p:spPr>
      </p:pic>
      <p:pic>
        <p:nvPicPr>
          <p:cNvPr id="4" name="Picture 2" descr="Whatever Next!: 2 (A Bear Family Book ...">
            <a:extLst>
              <a:ext uri="{FF2B5EF4-FFF2-40B4-BE49-F238E27FC236}">
                <a16:creationId xmlns:a16="http://schemas.microsoft.com/office/drawing/2014/main" id="{8E4D500A-8C29-ACD4-1138-4A8BAE3B5EF7}"/>
              </a:ext>
            </a:extLst>
          </p:cNvPr>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12387" r="11609"/>
          <a:stretch>
            <a:fillRect/>
          </a:stretch>
        </p:blipFill>
        <p:spPr bwMode="auto">
          <a:xfrm>
            <a:off x="9506461" y="3084443"/>
            <a:ext cx="397937" cy="52356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The Best Diwali Ever (PB) by Sonali Shah, Chaaya Prabhat | Waterstones">
            <a:extLst>
              <a:ext uri="{FF2B5EF4-FFF2-40B4-BE49-F238E27FC236}">
                <a16:creationId xmlns:a16="http://schemas.microsoft.com/office/drawing/2014/main" id="{AE07BBAE-0122-3148-B482-90A76CF8A8F4}"/>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390665" y="4647560"/>
            <a:ext cx="483372" cy="531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5624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5213A2F-36E0-4EFE-9FAD-FE28E9AE91B9}"/>
              </a:ext>
            </a:extLst>
          </p:cNvPr>
          <p:cNvSpPr/>
          <p:nvPr/>
        </p:nvSpPr>
        <p:spPr>
          <a:xfrm>
            <a:off x="428582" y="234443"/>
            <a:ext cx="11334834" cy="769441"/>
          </a:xfrm>
          <a:prstGeom prst="rect">
            <a:avLst/>
          </a:prstGeom>
          <a:noFill/>
        </p:spPr>
        <p:txBody>
          <a:bodyPr wrap="none" lIns="91440" tIns="45720" rIns="91440" bIns="45720">
            <a:spAutoFit/>
          </a:bodyPr>
          <a:lstStyle/>
          <a:p>
            <a:pPr algn="ctr"/>
            <a:r>
              <a:rPr lang="en-GB" sz="4400" u="sng" dirty="0"/>
              <a:t>How Design Technology in Reception links to KS1</a:t>
            </a:r>
            <a:endParaRPr lang="en-US" sz="4400" b="1" u="sng"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4" name="Picture 3">
            <a:extLst>
              <a:ext uri="{FF2B5EF4-FFF2-40B4-BE49-F238E27FC236}">
                <a16:creationId xmlns:a16="http://schemas.microsoft.com/office/drawing/2014/main" id="{281EA8B5-6B30-4698-9DF0-309D6E13518C}"/>
              </a:ext>
            </a:extLst>
          </p:cNvPr>
          <p:cNvPicPr>
            <a:picLocks noChangeAspect="1"/>
          </p:cNvPicPr>
          <p:nvPr/>
        </p:nvPicPr>
        <p:blipFill>
          <a:blip r:embed="rId2"/>
          <a:stretch>
            <a:fillRect/>
          </a:stretch>
        </p:blipFill>
        <p:spPr>
          <a:xfrm>
            <a:off x="10770071" y="5191390"/>
            <a:ext cx="1143882" cy="1439851"/>
          </a:xfrm>
          <a:prstGeom prst="rect">
            <a:avLst/>
          </a:prstGeom>
        </p:spPr>
      </p:pic>
      <p:graphicFrame>
        <p:nvGraphicFramePr>
          <p:cNvPr id="5" name="Table 4">
            <a:extLst>
              <a:ext uri="{FF2B5EF4-FFF2-40B4-BE49-F238E27FC236}">
                <a16:creationId xmlns:a16="http://schemas.microsoft.com/office/drawing/2014/main" id="{F6FAA10E-5099-4668-A458-C247B4801AE0}"/>
              </a:ext>
            </a:extLst>
          </p:cNvPr>
          <p:cNvGraphicFramePr>
            <a:graphicFrameLocks noGrp="1"/>
          </p:cNvGraphicFramePr>
          <p:nvPr>
            <p:extLst>
              <p:ext uri="{D42A27DB-BD31-4B8C-83A1-F6EECF244321}">
                <p14:modId xmlns:p14="http://schemas.microsoft.com/office/powerpoint/2010/main" val="4001527567"/>
              </p:ext>
            </p:extLst>
          </p:nvPr>
        </p:nvGraphicFramePr>
        <p:xfrm>
          <a:off x="3346528" y="1825625"/>
          <a:ext cx="4124208" cy="4351337"/>
        </p:xfrm>
        <a:graphic>
          <a:graphicData uri="http://schemas.openxmlformats.org/drawingml/2006/table">
            <a:tbl>
              <a:tblPr/>
              <a:tblGrid>
                <a:gridCol w="1374736">
                  <a:extLst>
                    <a:ext uri="{9D8B030D-6E8A-4147-A177-3AD203B41FA5}">
                      <a16:colId xmlns:a16="http://schemas.microsoft.com/office/drawing/2014/main" val="3605722930"/>
                    </a:ext>
                  </a:extLst>
                </a:gridCol>
                <a:gridCol w="1374736">
                  <a:extLst>
                    <a:ext uri="{9D8B030D-6E8A-4147-A177-3AD203B41FA5}">
                      <a16:colId xmlns:a16="http://schemas.microsoft.com/office/drawing/2014/main" val="3739027331"/>
                    </a:ext>
                  </a:extLst>
                </a:gridCol>
                <a:gridCol w="1374736">
                  <a:extLst>
                    <a:ext uri="{9D8B030D-6E8A-4147-A177-3AD203B41FA5}">
                      <a16:colId xmlns:a16="http://schemas.microsoft.com/office/drawing/2014/main" val="1239709309"/>
                    </a:ext>
                  </a:extLst>
                </a:gridCol>
              </a:tblGrid>
              <a:tr h="334718">
                <a:tc>
                  <a:txBody>
                    <a:bodyPr/>
                    <a:lstStyle/>
                    <a:p>
                      <a:pPr algn="l"/>
                      <a:r>
                        <a:rPr lang="en-GB" sz="900" b="1" u="sng"/>
                        <a:t>EYFS Theme / Activity Focus</a:t>
                      </a:r>
                      <a:endParaRPr lang="en-GB" sz="900" u="sng"/>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900" b="1" u="sng" dirty="0"/>
                        <a:t>EYFS Skills </a:t>
                      </a:r>
                      <a:endParaRPr lang="en-GB" sz="900" u="sng" dirty="0"/>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900" b="1" u="sng" dirty="0"/>
                        <a:t>How This Progresses into KS1 D&amp;T</a:t>
                      </a:r>
                      <a:endParaRPr lang="en-GB" sz="900" u="sng" dirty="0"/>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29178450"/>
                  </a:ext>
                </a:extLst>
              </a:tr>
              <a:tr h="765070">
                <a:tc>
                  <a:txBody>
                    <a:bodyPr/>
                    <a:lstStyle/>
                    <a:p>
                      <a:pPr algn="l"/>
                      <a:r>
                        <a:rPr lang="en-GB" sz="900" b="1"/>
                        <a:t>Autumn 1 – All About Me</a:t>
                      </a:r>
                      <a:r>
                        <a:rPr lang="en-GB" sz="900"/>
                        <a:t> Building a family home</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900" dirty="0"/>
                        <a:t>Explore how things are made; join materials; build simple structures</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900"/>
                        <a:t>Pupils design purposeful, functional products for themselves and others; use a wide range of materials</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43229364"/>
                  </a:ext>
                </a:extLst>
              </a:tr>
              <a:tr h="621620">
                <a:tc>
                  <a:txBody>
                    <a:bodyPr/>
                    <a:lstStyle/>
                    <a:p>
                      <a:pPr algn="l"/>
                      <a:r>
                        <a:rPr lang="en-GB" sz="900" b="1"/>
                        <a:t>Autumn 2 – What do we Celebrate?</a:t>
                      </a:r>
                      <a:r>
                        <a:rPr lang="en-GB" sz="900"/>
                        <a:t> Build a temple</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900" dirty="0"/>
                        <a:t>Use materials for a purpose; explore construction and decoration</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900"/>
                        <a:t>Select tools and materials based on suitability; develop structure and stability</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60368467"/>
                  </a:ext>
                </a:extLst>
              </a:tr>
              <a:tr h="621620">
                <a:tc>
                  <a:txBody>
                    <a:bodyPr/>
                    <a:lstStyle/>
                    <a:p>
                      <a:pPr algn="l"/>
                      <a:r>
                        <a:rPr lang="en-GB" sz="900" b="1"/>
                        <a:t>Spring 1 – What is it like in Space?</a:t>
                      </a:r>
                      <a:r>
                        <a:rPr lang="en-GB" sz="900"/>
                        <a:t> Build a rocket</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900"/>
                        <a:t>Learn materials have different properties and can be shaped</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900"/>
                        <a:t>Investigate and use mechanisms such as wheels, axles, sliders, levers</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39137063"/>
                  </a:ext>
                </a:extLst>
              </a:tr>
              <a:tr h="765070">
                <a:tc>
                  <a:txBody>
                    <a:bodyPr/>
                    <a:lstStyle/>
                    <a:p>
                      <a:pPr algn="l"/>
                      <a:r>
                        <a:rPr lang="en-GB" sz="900" b="1" dirty="0"/>
                        <a:t>Spring 2 – How do we Grow?</a:t>
                      </a:r>
                      <a:r>
                        <a:rPr lang="en-GB" sz="900" dirty="0"/>
                        <a:t> Plant pot holder</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900" dirty="0"/>
                        <a:t>Understand why objects are designed for a purpose; test and improve models</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900"/>
                        <a:t>Begin evaluating ideas and products against design criteria</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48334981"/>
                  </a:ext>
                </a:extLst>
              </a:tr>
              <a:tr h="765070">
                <a:tc>
                  <a:txBody>
                    <a:bodyPr/>
                    <a:lstStyle/>
                    <a:p>
                      <a:pPr algn="l"/>
                      <a:r>
                        <a:rPr lang="en-GB" sz="900" b="1" dirty="0"/>
                        <a:t>Summer 1 – People Who Help Us</a:t>
                      </a:r>
                      <a:r>
                        <a:rPr lang="en-GB" sz="900" dirty="0"/>
                        <a:t> Emergency vehicles</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900" dirty="0"/>
                        <a:t>Join materials to make structures; tools help cut, shape, join carefully</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900"/>
                        <a:t>Explore and create products with wheels, axles, and moving parts; understand product purpose</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4966316"/>
                  </a:ext>
                </a:extLst>
              </a:tr>
              <a:tr h="478169">
                <a:tc>
                  <a:txBody>
                    <a:bodyPr/>
                    <a:lstStyle/>
                    <a:p>
                      <a:pPr algn="l"/>
                      <a:r>
                        <a:rPr lang="en-GB" sz="900" b="1"/>
                        <a:t>Summer 2 – Under the Sea</a:t>
                      </a:r>
                      <a:r>
                        <a:rPr lang="en-GB" sz="900"/>
                        <a:t> Sea creature puppet</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900"/>
                        <a:t>Change and improve models by adding parts; shape materials</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900" dirty="0"/>
                        <a:t>Use textiles and simple joining techniques; cut and shape fabric</a:t>
                      </a:r>
                    </a:p>
                  </a:txBody>
                  <a:tcPr marL="47817" marR="47817" marT="23908" marB="23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01700382"/>
                  </a:ext>
                </a:extLst>
              </a:tr>
            </a:tbl>
          </a:graphicData>
        </a:graphic>
      </p:graphicFrame>
    </p:spTree>
    <p:extLst>
      <p:ext uri="{BB962C8B-B14F-4D97-AF65-F5344CB8AC3E}">
        <p14:creationId xmlns:p14="http://schemas.microsoft.com/office/powerpoint/2010/main" val="32632119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hart with text and images&#10;&#10;AI-generated content may be incorrect.">
            <a:extLst>
              <a:ext uri="{FF2B5EF4-FFF2-40B4-BE49-F238E27FC236}">
                <a16:creationId xmlns:a16="http://schemas.microsoft.com/office/drawing/2014/main" id="{69BCB1E4-7BD2-816E-ACCE-60984CB487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1676" y="1828800"/>
            <a:ext cx="3711593" cy="3948697"/>
          </a:xfrm>
          <a:prstGeom prst="rect">
            <a:avLst/>
          </a:prstGeom>
        </p:spPr>
      </p:pic>
      <p:sp>
        <p:nvSpPr>
          <p:cNvPr id="5" name="TextBox 4">
            <a:extLst>
              <a:ext uri="{FF2B5EF4-FFF2-40B4-BE49-F238E27FC236}">
                <a16:creationId xmlns:a16="http://schemas.microsoft.com/office/drawing/2014/main" id="{B4099BED-8C14-F830-2577-130291677D72}"/>
              </a:ext>
            </a:extLst>
          </p:cNvPr>
          <p:cNvSpPr txBox="1"/>
          <p:nvPr/>
        </p:nvSpPr>
        <p:spPr>
          <a:xfrm>
            <a:off x="4860757" y="2021305"/>
            <a:ext cx="4668253" cy="2123658"/>
          </a:xfrm>
          <a:prstGeom prst="rect">
            <a:avLst/>
          </a:prstGeom>
          <a:noFill/>
        </p:spPr>
        <p:txBody>
          <a:bodyPr wrap="square" rtlCol="0">
            <a:spAutoFit/>
          </a:bodyPr>
          <a:lstStyle/>
          <a:p>
            <a:r>
              <a:rPr lang="en-GB" sz="1100" dirty="0"/>
              <a:t>At St Boniface, we use Little Wandle to support pupils in developing their phonics skills.</a:t>
            </a:r>
          </a:p>
          <a:p>
            <a:endParaRPr lang="en-GB" sz="1100" dirty="0"/>
          </a:p>
          <a:p>
            <a:r>
              <a:rPr lang="en-GB" sz="1100" dirty="0"/>
              <a:t>Phonics is taught daily to Reception children, helping them recognise sounds, blend them to read words, and segment them to spell. Lessons are structured and engaging, with carefully matched books at each phonics stage, allowing pupils to practise both decoding and encoding skills. </a:t>
            </a:r>
          </a:p>
          <a:p>
            <a:endParaRPr lang="en-GB" sz="1100" dirty="0"/>
          </a:p>
          <a:p>
            <a:r>
              <a:rPr lang="en-GB" sz="1100" dirty="0"/>
              <a:t>By the end of Reception, children are confident in reading and spelling simple words, providing a strong foundation for the more complex phonics and literacy learning in KS1.</a:t>
            </a:r>
          </a:p>
          <a:p>
            <a:endParaRPr lang="en-US" sz="1100" dirty="0"/>
          </a:p>
        </p:txBody>
      </p:sp>
      <p:sp>
        <p:nvSpPr>
          <p:cNvPr id="6" name="Rectangle 5">
            <a:extLst>
              <a:ext uri="{FF2B5EF4-FFF2-40B4-BE49-F238E27FC236}">
                <a16:creationId xmlns:a16="http://schemas.microsoft.com/office/drawing/2014/main" id="{83C96039-6278-1F28-A257-495F3003DC7A}"/>
              </a:ext>
            </a:extLst>
          </p:cNvPr>
          <p:cNvSpPr/>
          <p:nvPr/>
        </p:nvSpPr>
        <p:spPr>
          <a:xfrm>
            <a:off x="511676" y="188023"/>
            <a:ext cx="5118388" cy="1446550"/>
          </a:xfrm>
          <a:prstGeom prst="rect">
            <a:avLst/>
          </a:prstGeom>
          <a:noFill/>
        </p:spPr>
        <p:txBody>
          <a:bodyPr wrap="none" lIns="91440" tIns="45720" rIns="91440" bIns="45720">
            <a:spAutoFit/>
          </a:bodyPr>
          <a:lstStyle/>
          <a:p>
            <a:r>
              <a:rPr lang="en-GB" sz="4400" u="sng" dirty="0"/>
              <a:t>Little Wandle Phonics</a:t>
            </a:r>
            <a:br>
              <a:rPr lang="en-GB" sz="4400" u="sng" dirty="0"/>
            </a:br>
            <a:r>
              <a:rPr lang="en-GB" sz="4400" u="sng" dirty="0"/>
              <a:t>Reception Overview</a:t>
            </a:r>
            <a:endParaRPr lang="en-US" sz="4400" b="1" u="sng"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11268" name="Picture 4" descr="Handale Primary">
            <a:extLst>
              <a:ext uri="{FF2B5EF4-FFF2-40B4-BE49-F238E27FC236}">
                <a16:creationId xmlns:a16="http://schemas.microsoft.com/office/drawing/2014/main" id="{4CCADF72-A445-818D-8A95-5BA1F1F631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42948" y="297024"/>
            <a:ext cx="3114841" cy="133754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88A68474-4EAC-CE2D-6A86-922968FF2744}"/>
              </a:ext>
            </a:extLst>
          </p:cNvPr>
          <p:cNvPicPr>
            <a:picLocks noChangeAspect="1"/>
          </p:cNvPicPr>
          <p:nvPr/>
        </p:nvPicPr>
        <p:blipFill>
          <a:blip r:embed="rId4"/>
          <a:stretch>
            <a:fillRect/>
          </a:stretch>
        </p:blipFill>
        <p:spPr>
          <a:xfrm>
            <a:off x="10770071" y="5191390"/>
            <a:ext cx="1143882" cy="1439851"/>
          </a:xfrm>
          <a:prstGeom prst="rect">
            <a:avLst/>
          </a:prstGeom>
        </p:spPr>
      </p:pic>
    </p:spTree>
    <p:extLst>
      <p:ext uri="{BB962C8B-B14F-4D97-AF65-F5344CB8AC3E}">
        <p14:creationId xmlns:p14="http://schemas.microsoft.com/office/powerpoint/2010/main" val="4768655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771</TotalTime>
  <Words>4317</Words>
  <Application>Microsoft Office PowerPoint</Application>
  <PresentationFormat>Widescreen</PresentationFormat>
  <Paragraphs>385</Paragraphs>
  <Slides>13</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13</vt:i4>
      </vt:variant>
    </vt:vector>
  </HeadingPairs>
  <TitlesOfParts>
    <vt:vector size="18" baseType="lpstr">
      <vt:lpstr>Arial</vt:lpstr>
      <vt:lpstr>Calibri</vt:lpstr>
      <vt:lpstr>Calibri Light</vt:lpstr>
      <vt:lpstr>Office Theme</vt:lpstr>
      <vt:lpstr>Bitmap Image</vt:lpstr>
      <vt:lpstr>Reception Knowledge  Organisers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Nursery Knowledge  Organisers</dc:title>
  <dc:creator>user</dc:creator>
  <cp:lastModifiedBy>Rachael Riley</cp:lastModifiedBy>
  <cp:revision>35</cp:revision>
  <dcterms:created xsi:type="dcterms:W3CDTF">2025-10-30T19:09:37Z</dcterms:created>
  <dcterms:modified xsi:type="dcterms:W3CDTF">2026-01-12T10:00:52Z</dcterms:modified>
</cp:coreProperties>
</file>