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1B413"/>
    <a:srgbClr val="FAB122"/>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FD7305-FB2A-43B5-8A0D-BCF73804B8E6}" v="1" dt="2024-04-19T09:43:19.57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FDFD7305-FB2A-43B5-8A0D-BCF73804B8E6}"/>
    <pc:docChg chg="custSel modSld">
      <pc:chgData name="Emilie Woodroffe" userId="b157383c7860d663" providerId="LiveId" clId="{FDFD7305-FB2A-43B5-8A0D-BCF73804B8E6}" dt="2024-04-19T09:43:45.857" v="11" actId="20577"/>
      <pc:docMkLst>
        <pc:docMk/>
      </pc:docMkLst>
      <pc:sldChg chg="addSp delSp modSp mod">
        <pc:chgData name="Emilie Woodroffe" userId="b157383c7860d663" providerId="LiveId" clId="{FDFD7305-FB2A-43B5-8A0D-BCF73804B8E6}" dt="2024-04-19T09:43:45.857" v="11" actId="20577"/>
        <pc:sldMkLst>
          <pc:docMk/>
          <pc:sldMk cId="4172752275" sldId="256"/>
        </pc:sldMkLst>
        <pc:spChg chg="mod">
          <ac:chgData name="Emilie Woodroffe" userId="b157383c7860d663" providerId="LiveId" clId="{FDFD7305-FB2A-43B5-8A0D-BCF73804B8E6}" dt="2024-04-19T09:43:45.857" v="11" actId="20577"/>
          <ac:spMkLst>
            <pc:docMk/>
            <pc:sldMk cId="4172752275" sldId="256"/>
            <ac:spMk id="14" creationId="{E1A7A250-9F90-427E-B55D-1A44A03C7DEA}"/>
          </ac:spMkLst>
        </pc:spChg>
        <pc:spChg chg="mod">
          <ac:chgData name="Emilie Woodroffe" userId="b157383c7860d663" providerId="LiveId" clId="{FDFD7305-FB2A-43B5-8A0D-BCF73804B8E6}" dt="2024-04-19T09:43:06.141" v="1" actId="207"/>
          <ac:spMkLst>
            <pc:docMk/>
            <pc:sldMk cId="4172752275" sldId="256"/>
            <ac:spMk id="18" creationId="{5F956160-524D-4C49-B01D-89EFD1885621}"/>
          </ac:spMkLst>
        </pc:spChg>
        <pc:picChg chg="add mod">
          <ac:chgData name="Emilie Woodroffe" userId="b157383c7860d663" providerId="LiveId" clId="{FDFD7305-FB2A-43B5-8A0D-BCF73804B8E6}" dt="2024-04-19T09:43:24.417" v="5" actId="1076"/>
          <ac:picMkLst>
            <pc:docMk/>
            <pc:sldMk cId="4172752275" sldId="256"/>
            <ac:picMk id="3" creationId="{6152EEDC-F55D-875F-5DDF-08E565FFF1F8}"/>
          </ac:picMkLst>
        </pc:picChg>
        <pc:picChg chg="del">
          <ac:chgData name="Emilie Woodroffe" userId="b157383c7860d663" providerId="LiveId" clId="{FDFD7305-FB2A-43B5-8A0D-BCF73804B8E6}" dt="2024-04-19T09:43:07.890" v="2" actId="478"/>
          <ac:picMkLst>
            <pc:docMk/>
            <pc:sldMk cId="4172752275" sldId="256"/>
            <ac:picMk id="5" creationId="{973D60A2-A15A-A803-8EAF-6E0CC4BFF3D9}"/>
          </ac:picMkLst>
        </pc:picChg>
        <pc:picChg chg="add del mod">
          <ac:chgData name="Emilie Woodroffe" userId="b157383c7860d663" providerId="LiveId" clId="{FDFD7305-FB2A-43B5-8A0D-BCF73804B8E6}" dt="2024-04-19T09:43:22.300" v="4" actId="478"/>
          <ac:picMkLst>
            <pc:docMk/>
            <pc:sldMk cId="4172752275" sldId="256"/>
            <ac:picMk id="6" creationId="{E2EE0134-35D2-D5DA-FACE-A2685679FE5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24/05/2024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24/05/2024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24/05/2024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24/05/2024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24/05/2024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24/05/2024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hyperlink" Target="https://pln.myvle.co.uk/index.php?name=FileManager&amp;fid=4L242629272a2421" TargetMode="External"/><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extBox 8"/>
          <p:cNvSpPr txBox="1"/>
          <p:nvPr/>
        </p:nvSpPr>
        <p:spPr>
          <a:xfrm>
            <a:off x="7854391" y="1256088"/>
            <a:ext cx="4057095" cy="3108543"/>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kumimoji="0" lang="en-GB" sz="14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 can recall phrases to talk about myself and my feelings.</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understand and use adjectives to talk about my personality.</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recall how to describe eyes and hair colour.</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read and understand a poem about my personality and physical appearance.</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write a poem about my personality and physical appearance.</a:t>
            </a:r>
          </a:p>
          <a:p>
            <a:pPr marL="342900" marR="0" lvl="0" indent="-342900" algn="l" defTabSz="914400" rtl="0" eaLnBrk="1" fontAlgn="auto" latinLnBrk="0" hangingPunct="1">
              <a:lnSpc>
                <a:spcPct val="100000"/>
              </a:lnSpc>
              <a:spcBef>
                <a:spcPts val="0"/>
              </a:spcBef>
              <a:spcAft>
                <a:spcPts val="0"/>
              </a:spcAft>
              <a:buClrTx/>
              <a:buSzTx/>
              <a:buFontTx/>
              <a:buAutoNum type="arabicParenR"/>
              <a:tabLst/>
              <a:defRPr/>
            </a:pPr>
            <a:r>
              <a:rPr lang="en-GB" sz="1400" dirty="0">
                <a:solidFill>
                  <a:prstClr val="black"/>
                </a:solidFill>
                <a:latin typeface="Century Gothic" panose="020B0502020202020204" pitchFamily="34" charset="0"/>
              </a:rPr>
              <a:t>I can understand and sing along the ‘Rocket song’. </a:t>
            </a:r>
          </a:p>
        </p:txBody>
      </p:sp>
      <p:sp>
        <p:nvSpPr>
          <p:cNvPr id="11" name="Rectangle 10"/>
          <p:cNvSpPr/>
          <p:nvPr/>
        </p:nvSpPr>
        <p:spPr>
          <a:xfrm>
            <a:off x="213838" y="6549771"/>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53337" y="5599304"/>
            <a:ext cx="11693116" cy="954107"/>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participate in brief conversations about themselves and others. Can understand and use several adjectives about personality. Can understand and write several sentences about their personality and physical appearance. Can use strategies to decipher unknown words and phrases including using a bilingual dictionary. </a:t>
            </a:r>
          </a:p>
        </p:txBody>
      </p:sp>
      <p:sp>
        <p:nvSpPr>
          <p:cNvPr id="14" name="TextBox 5">
            <a:extLst>
              <a:ext uri="{FF2B5EF4-FFF2-40B4-BE49-F238E27FC236}">
                <a16:creationId xmlns:a16="http://schemas.microsoft.com/office/drawing/2014/main" id="{E1A7A250-9F90-427E-B55D-1A44A03C7DEA}"/>
              </a:ext>
            </a:extLst>
          </p:cNvPr>
          <p:cNvSpPr txBox="1"/>
          <p:nvPr/>
        </p:nvSpPr>
        <p:spPr>
          <a:xfrm>
            <a:off x="280514" y="1258696"/>
            <a:ext cx="7451939" cy="4185761"/>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During this half term the children will revisit personal information questions and answers, and extended feelings. They will recall how to describe their eyes and hair colour. Children will be introduced to adjectives to talk about their personality in Spanish. Then, they will put it all together in a poem about themselves. Finally, they will listen to and join in the ‘Rocket song’ all about their dreams and aspirations for the future.</a:t>
            </a:r>
          </a:p>
          <a:p>
            <a:r>
              <a:rPr lang="en-GB" sz="1400" b="1" dirty="0">
                <a:latin typeface="Century Gothic" panose="020B0502020202020204" pitchFamily="34" charset="0"/>
              </a:rPr>
              <a:t>Personal information</a:t>
            </a:r>
          </a:p>
          <a:p>
            <a:pPr marL="171450" indent="-171450">
              <a:buFontTx/>
              <a:buChar char="-"/>
            </a:pPr>
            <a:r>
              <a:rPr lang="en-GB" sz="1400" dirty="0">
                <a:latin typeface="Century Gothic" panose="020B0502020202020204" pitchFamily="34" charset="0"/>
              </a:rPr>
              <a:t>Recall extended feelings from Stage 3 of language learning</a:t>
            </a:r>
          </a:p>
          <a:p>
            <a:pPr marL="171450" indent="-171450">
              <a:buFontTx/>
              <a:buChar char="-"/>
            </a:pPr>
            <a:r>
              <a:rPr lang="en-GB" sz="1400" dirty="0">
                <a:latin typeface="Century Gothic" panose="020B0502020202020204" pitchFamily="34" charset="0"/>
              </a:rPr>
              <a:t>Recall key questions and answers about themselves</a:t>
            </a:r>
          </a:p>
          <a:p>
            <a:r>
              <a:rPr lang="en-GB" sz="1400" b="1" dirty="0">
                <a:latin typeface="Century Gothic" panose="020B0502020202020204" pitchFamily="34" charset="0"/>
              </a:rPr>
              <a:t>My personality</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Learn adjectives to talk about personality</a:t>
            </a:r>
          </a:p>
          <a:p>
            <a:r>
              <a:rPr lang="en-GB" sz="1400" b="1" dirty="0">
                <a:latin typeface="Century Gothic" panose="020B0502020202020204" pitchFamily="34" charset="0"/>
              </a:rPr>
              <a:t>My appearance</a:t>
            </a:r>
            <a:endParaRPr lang="en-GB" sz="1400" dirty="0">
              <a:latin typeface="Century Gothic" panose="020B0502020202020204" pitchFamily="34" charset="0"/>
            </a:endParaRPr>
          </a:p>
          <a:p>
            <a:pPr marL="171450" indent="-171450">
              <a:buFontTx/>
              <a:buChar char="-"/>
            </a:pPr>
            <a:r>
              <a:rPr lang="en-GB" sz="1400" dirty="0">
                <a:latin typeface="Century Gothic" panose="020B0502020202020204" pitchFamily="34" charset="0"/>
              </a:rPr>
              <a:t>Recall describing eyes and hair colour.</a:t>
            </a:r>
          </a:p>
          <a:p>
            <a:r>
              <a:rPr lang="en-GB" sz="1400" b="1" dirty="0">
                <a:latin typeface="Century Gothic" panose="020B0502020202020204" pitchFamily="34" charset="0"/>
              </a:rPr>
              <a:t>This is me!</a:t>
            </a:r>
          </a:p>
          <a:p>
            <a:pPr marL="285750" indent="-285750">
              <a:buFontTx/>
              <a:buChar char="-"/>
            </a:pPr>
            <a:r>
              <a:rPr lang="en-GB" sz="1400" dirty="0">
                <a:latin typeface="Century Gothic" panose="020B0502020202020204" pitchFamily="34" charset="0"/>
              </a:rPr>
              <a:t>Write a poem all about themselves.</a:t>
            </a:r>
          </a:p>
          <a:p>
            <a:r>
              <a:rPr lang="en-GB" sz="1400" b="1" dirty="0">
                <a:latin typeface="Century Gothic" panose="020B0502020202020204" pitchFamily="34" charset="0"/>
              </a:rPr>
              <a:t>My dreams</a:t>
            </a:r>
          </a:p>
          <a:p>
            <a:pPr marL="285750" indent="-285750">
              <a:buFontTx/>
              <a:buChar char="-"/>
            </a:pPr>
            <a:r>
              <a:rPr lang="en-GB" sz="1400" dirty="0">
                <a:latin typeface="Century Gothic" panose="020B0502020202020204" pitchFamily="34" charset="0"/>
              </a:rPr>
              <a:t>Sing along the ‘Rocket song’.</a:t>
            </a:r>
          </a:p>
          <a:p>
            <a:pPr marL="285750" indent="-285750">
              <a:buFontTx/>
              <a:buChar char="-"/>
            </a:pPr>
            <a:r>
              <a:rPr lang="en-GB" sz="1400" dirty="0">
                <a:latin typeface="Century Gothic" panose="020B0502020202020204" pitchFamily="34" charset="0"/>
              </a:rPr>
              <a:t>Learn job nouns in Spanish</a:t>
            </a:r>
          </a:p>
        </p:txBody>
      </p:sp>
      <p:sp>
        <p:nvSpPr>
          <p:cNvPr id="2" name="TextBox 1">
            <a:extLst>
              <a:ext uri="{FF2B5EF4-FFF2-40B4-BE49-F238E27FC236}">
                <a16:creationId xmlns:a16="http://schemas.microsoft.com/office/drawing/2014/main" id="{31647BAC-392C-817E-F70B-DA55294C3836}"/>
              </a:ext>
            </a:extLst>
          </p:cNvPr>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 </a:t>
            </a:r>
          </a:p>
          <a:p>
            <a:r>
              <a:rPr lang="en-GB" sz="2400" b="1" dirty="0">
                <a:solidFill>
                  <a:srgbClr val="8A095B"/>
                </a:solidFill>
                <a:latin typeface="Century Gothic" panose="020B0502020202020204" pitchFamily="34" charset="0"/>
              </a:rPr>
              <a:t>Stage 4 - This is me! – Autumn Term 1</a:t>
            </a:r>
          </a:p>
        </p:txBody>
      </p:sp>
      <p:pic>
        <p:nvPicPr>
          <p:cNvPr id="4" name="Picture 3" descr="A close-up of a logo&#10;&#10;Description automatically generated">
            <a:extLst>
              <a:ext uri="{FF2B5EF4-FFF2-40B4-BE49-F238E27FC236}">
                <a16:creationId xmlns:a16="http://schemas.microsoft.com/office/drawing/2014/main" id="{08210CA6-4193-929B-D3AB-05CA3FA704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01378" y="177540"/>
            <a:ext cx="1181299" cy="1181299"/>
          </a:xfrm>
          <a:prstGeom prst="rect">
            <a:avLst/>
          </a:prstGeom>
        </p:spPr>
      </p:pic>
      <p:sp>
        <p:nvSpPr>
          <p:cNvPr id="5" name="Rectangle 17">
            <a:extLst>
              <a:ext uri="{FF2B5EF4-FFF2-40B4-BE49-F238E27FC236}">
                <a16:creationId xmlns:a16="http://schemas.microsoft.com/office/drawing/2014/main" id="{73CB5FC2-A636-EE51-4E01-2210A2DA2F96}"/>
              </a:ext>
            </a:extLst>
          </p:cNvPr>
          <p:cNvSpPr/>
          <p:nvPr/>
        </p:nvSpPr>
        <p:spPr>
          <a:xfrm>
            <a:off x="0" y="-5507"/>
            <a:ext cx="12192000" cy="243632"/>
          </a:xfrm>
          <a:prstGeom prst="rect">
            <a:avLst/>
          </a:prstGeom>
          <a:solidFill>
            <a:srgbClr val="FAB122"/>
          </a:solidFill>
          <a:ln>
            <a:solidFill>
              <a:srgbClr val="FAB12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reeform 12">
            <a:extLst>
              <a:ext uri="{FF2B5EF4-FFF2-40B4-BE49-F238E27FC236}">
                <a16:creationId xmlns:a16="http://schemas.microsoft.com/office/drawing/2014/main" id="{59D20F5B-7543-326F-B8D0-5E79F7DD9724}"/>
              </a:ext>
            </a:extLst>
          </p:cNvPr>
          <p:cNvSpPr/>
          <p:nvPr/>
        </p:nvSpPr>
        <p:spPr>
          <a:xfrm>
            <a:off x="11033761" y="430352"/>
            <a:ext cx="748281" cy="699896"/>
          </a:xfrm>
          <a:custGeom>
            <a:avLst/>
            <a:gdLst/>
            <a:ahLst/>
            <a:cxnLst/>
            <a:rect l="l" t="t" r="r" b="b"/>
            <a:pathLst>
              <a:path w="1216690" h="1216690">
                <a:moveTo>
                  <a:pt x="0" y="0"/>
                </a:moveTo>
                <a:lnTo>
                  <a:pt x="1216690" y="0"/>
                </a:lnTo>
                <a:lnTo>
                  <a:pt x="1216690" y="1216690"/>
                </a:lnTo>
                <a:lnTo>
                  <a:pt x="0" y="12166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sz="1200"/>
          </a:p>
        </p:txBody>
      </p:sp>
      <p:sp>
        <p:nvSpPr>
          <p:cNvPr id="3" name="TextBox 8">
            <a:extLst>
              <a:ext uri="{FF2B5EF4-FFF2-40B4-BE49-F238E27FC236}">
                <a16:creationId xmlns:a16="http://schemas.microsoft.com/office/drawing/2014/main" id="{AA4C1F1B-50BA-AAD9-148D-9F5C1C5399A4}"/>
              </a:ext>
            </a:extLst>
          </p:cNvPr>
          <p:cNvSpPr txBox="1"/>
          <p:nvPr/>
        </p:nvSpPr>
        <p:spPr>
          <a:xfrm>
            <a:off x="7916536" y="4612763"/>
            <a:ext cx="4057094" cy="338554"/>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hlinkClick r:id="rId5"/>
              </a:rPr>
              <a:t>Examples of work - This is me!</a:t>
            </a:r>
            <a:endParaRPr kumimoji="0" lang="en-GB" sz="16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TotalTime>
  <Words>301</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55</cp:revision>
  <cp:lastPrinted>2019-02-25T10:36:43Z</cp:lastPrinted>
  <dcterms:created xsi:type="dcterms:W3CDTF">2019-02-25T10:25:29Z</dcterms:created>
  <dcterms:modified xsi:type="dcterms:W3CDTF">2024-05-24T13:40:36Z</dcterms:modified>
</cp:coreProperties>
</file>