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660"/>
  </p:normalViewPr>
  <p:slideViewPr>
    <p:cSldViewPr snapToGrid="0">
      <p:cViewPr varScale="1">
        <p:scale>
          <a:sx n="85" d="100"/>
          <a:sy n="85" d="100"/>
        </p:scale>
        <p:origin x="13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8B391-2326-4B2F-BF7F-B10702D82C98}" type="datetimeFigureOut">
              <a:rPr lang="en-GB" smtClean="0"/>
              <a:t>01/11/2025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26033-6899-4F53-A98F-D0ADFA1A305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057470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8B391-2326-4B2F-BF7F-B10702D82C98}" type="datetimeFigureOut">
              <a:rPr lang="en-GB" smtClean="0"/>
              <a:t>01/11/2025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26033-6899-4F53-A98F-D0ADFA1A305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404125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8B391-2326-4B2F-BF7F-B10702D82C98}" type="datetimeFigureOut">
              <a:rPr lang="en-GB" smtClean="0"/>
              <a:t>01/11/2025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26033-6899-4F53-A98F-D0ADFA1A305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323866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8B391-2326-4B2F-BF7F-B10702D82C98}" type="datetimeFigureOut">
              <a:rPr lang="en-GB" smtClean="0"/>
              <a:t>01/11/2025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26033-6899-4F53-A98F-D0ADFA1A305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240283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8B391-2326-4B2F-BF7F-B10702D82C98}" type="datetimeFigureOut">
              <a:rPr lang="en-GB" smtClean="0"/>
              <a:t>01/11/2025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26033-6899-4F53-A98F-D0ADFA1A305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55113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8B391-2326-4B2F-BF7F-B10702D82C98}" type="datetimeFigureOut">
              <a:rPr lang="en-GB" smtClean="0"/>
              <a:t>01/11/2025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26033-6899-4F53-A98F-D0ADFA1A305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925630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8B391-2326-4B2F-BF7F-B10702D82C98}" type="datetimeFigureOut">
              <a:rPr lang="en-GB" smtClean="0"/>
              <a:t>01/11/2025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26033-6899-4F53-A98F-D0ADFA1A305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6571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8B391-2326-4B2F-BF7F-B10702D82C98}" type="datetimeFigureOut">
              <a:rPr lang="en-GB" smtClean="0"/>
              <a:t>01/11/2025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26033-6899-4F53-A98F-D0ADFA1A305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42083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8B391-2326-4B2F-BF7F-B10702D82C98}" type="datetimeFigureOut">
              <a:rPr lang="en-GB" smtClean="0"/>
              <a:t>01/11/2025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26033-6899-4F53-A98F-D0ADFA1A305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296661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8B391-2326-4B2F-BF7F-B10702D82C98}" type="datetimeFigureOut">
              <a:rPr lang="en-GB" smtClean="0"/>
              <a:t>01/11/2025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26033-6899-4F53-A98F-D0ADFA1A305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318595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8B391-2326-4B2F-BF7F-B10702D82C98}" type="datetimeFigureOut">
              <a:rPr lang="en-GB" smtClean="0"/>
              <a:t>01/11/2025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326033-6899-4F53-A98F-D0ADFA1A305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259580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E8B391-2326-4B2F-BF7F-B10702D82C98}" type="datetimeFigureOut">
              <a:rPr lang="en-GB" smtClean="0"/>
              <a:t>01/11/2025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326033-6899-4F53-A98F-D0ADFA1A305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773617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9.png"/><Relationship Id="rId3" Type="http://schemas.openxmlformats.org/officeDocument/2006/relationships/oleObject" Target="../embeddings/oleObject1.bin"/><Relationship Id="rId7" Type="http://schemas.openxmlformats.org/officeDocument/2006/relationships/image" Target="../media/image1.png"/><Relationship Id="rId12" Type="http://schemas.openxmlformats.org/officeDocument/2006/relationships/image" Target="../media/image8.png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12.png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png"/><Relationship Id="rId11" Type="http://schemas.openxmlformats.org/officeDocument/2006/relationships/image" Target="../media/image7.png"/><Relationship Id="rId5" Type="http://schemas.openxmlformats.org/officeDocument/2006/relationships/oleObject" Target="../embeddings/oleObject2.bin"/><Relationship Id="rId15" Type="http://schemas.openxmlformats.org/officeDocument/2006/relationships/image" Target="../media/image11.png"/><Relationship Id="rId10" Type="http://schemas.openxmlformats.org/officeDocument/2006/relationships/image" Target="../media/image6.png"/><Relationship Id="rId4" Type="http://schemas.openxmlformats.org/officeDocument/2006/relationships/image" Target="../media/image2.png"/><Relationship Id="rId9" Type="http://schemas.openxmlformats.org/officeDocument/2006/relationships/image" Target="../media/image5.png"/><Relationship Id="rId1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9.png"/><Relationship Id="rId3" Type="http://schemas.openxmlformats.org/officeDocument/2006/relationships/oleObject" Target="../embeddings/oleObject3.bin"/><Relationship Id="rId7" Type="http://schemas.openxmlformats.org/officeDocument/2006/relationships/image" Target="../media/image1.png"/><Relationship Id="rId12" Type="http://schemas.openxmlformats.org/officeDocument/2006/relationships/image" Target="../media/image8.png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12.png"/><Relationship Id="rId1" Type="http://schemas.openxmlformats.org/officeDocument/2006/relationships/vmlDrawing" Target="../drawings/vmlDrawing2.vml"/><Relationship Id="rId6" Type="http://schemas.openxmlformats.org/officeDocument/2006/relationships/image" Target="../media/image3.png"/><Relationship Id="rId11" Type="http://schemas.openxmlformats.org/officeDocument/2006/relationships/image" Target="../media/image7.png"/><Relationship Id="rId5" Type="http://schemas.openxmlformats.org/officeDocument/2006/relationships/oleObject" Target="../embeddings/oleObject4.bin"/><Relationship Id="rId15" Type="http://schemas.openxmlformats.org/officeDocument/2006/relationships/image" Target="../media/image11.png"/><Relationship Id="rId10" Type="http://schemas.openxmlformats.org/officeDocument/2006/relationships/image" Target="../media/image6.png"/><Relationship Id="rId4" Type="http://schemas.openxmlformats.org/officeDocument/2006/relationships/image" Target="../media/image2.png"/><Relationship Id="rId9" Type="http://schemas.openxmlformats.org/officeDocument/2006/relationships/image" Target="../media/image5.png"/><Relationship Id="rId1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9.png"/><Relationship Id="rId3" Type="http://schemas.openxmlformats.org/officeDocument/2006/relationships/oleObject" Target="../embeddings/oleObject5.bin"/><Relationship Id="rId7" Type="http://schemas.openxmlformats.org/officeDocument/2006/relationships/image" Target="../media/image1.png"/><Relationship Id="rId12" Type="http://schemas.openxmlformats.org/officeDocument/2006/relationships/image" Target="../media/image8.png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12.png"/><Relationship Id="rId1" Type="http://schemas.openxmlformats.org/officeDocument/2006/relationships/vmlDrawing" Target="../drawings/vmlDrawing3.vml"/><Relationship Id="rId6" Type="http://schemas.openxmlformats.org/officeDocument/2006/relationships/image" Target="../media/image3.png"/><Relationship Id="rId11" Type="http://schemas.openxmlformats.org/officeDocument/2006/relationships/image" Target="../media/image7.png"/><Relationship Id="rId5" Type="http://schemas.openxmlformats.org/officeDocument/2006/relationships/oleObject" Target="../embeddings/oleObject6.bin"/><Relationship Id="rId15" Type="http://schemas.openxmlformats.org/officeDocument/2006/relationships/image" Target="../media/image11.png"/><Relationship Id="rId10" Type="http://schemas.openxmlformats.org/officeDocument/2006/relationships/image" Target="../media/image6.png"/><Relationship Id="rId4" Type="http://schemas.openxmlformats.org/officeDocument/2006/relationships/image" Target="../media/image2.png"/><Relationship Id="rId9" Type="http://schemas.openxmlformats.org/officeDocument/2006/relationships/image" Target="../media/image5.png"/><Relationship Id="rId1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9.png"/><Relationship Id="rId3" Type="http://schemas.openxmlformats.org/officeDocument/2006/relationships/oleObject" Target="../embeddings/oleObject7.bin"/><Relationship Id="rId7" Type="http://schemas.openxmlformats.org/officeDocument/2006/relationships/image" Target="../media/image1.png"/><Relationship Id="rId12" Type="http://schemas.openxmlformats.org/officeDocument/2006/relationships/image" Target="../media/image8.png"/><Relationship Id="rId17" Type="http://schemas.openxmlformats.org/officeDocument/2006/relationships/image" Target="../media/image13.png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12.png"/><Relationship Id="rId1" Type="http://schemas.openxmlformats.org/officeDocument/2006/relationships/vmlDrawing" Target="../drawings/vmlDrawing4.vml"/><Relationship Id="rId6" Type="http://schemas.openxmlformats.org/officeDocument/2006/relationships/image" Target="../media/image3.png"/><Relationship Id="rId11" Type="http://schemas.openxmlformats.org/officeDocument/2006/relationships/image" Target="../media/image7.png"/><Relationship Id="rId5" Type="http://schemas.openxmlformats.org/officeDocument/2006/relationships/oleObject" Target="../embeddings/oleObject8.bin"/><Relationship Id="rId15" Type="http://schemas.openxmlformats.org/officeDocument/2006/relationships/image" Target="../media/image11.png"/><Relationship Id="rId10" Type="http://schemas.openxmlformats.org/officeDocument/2006/relationships/image" Target="../media/image6.png"/><Relationship Id="rId4" Type="http://schemas.openxmlformats.org/officeDocument/2006/relationships/image" Target="../media/image2.png"/><Relationship Id="rId9" Type="http://schemas.openxmlformats.org/officeDocument/2006/relationships/image" Target="../media/image5.png"/><Relationship Id="rId1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9.png"/><Relationship Id="rId3" Type="http://schemas.openxmlformats.org/officeDocument/2006/relationships/oleObject" Target="../embeddings/oleObject9.bin"/><Relationship Id="rId7" Type="http://schemas.openxmlformats.org/officeDocument/2006/relationships/image" Target="../media/image1.png"/><Relationship Id="rId12" Type="http://schemas.openxmlformats.org/officeDocument/2006/relationships/image" Target="../media/image8.png"/><Relationship Id="rId2" Type="http://schemas.openxmlformats.org/officeDocument/2006/relationships/slideLayout" Target="../slideLayouts/slideLayout7.xml"/><Relationship Id="rId16" Type="http://schemas.openxmlformats.org/officeDocument/2006/relationships/image" Target="../media/image12.png"/><Relationship Id="rId1" Type="http://schemas.openxmlformats.org/officeDocument/2006/relationships/vmlDrawing" Target="../drawings/vmlDrawing5.vml"/><Relationship Id="rId6" Type="http://schemas.openxmlformats.org/officeDocument/2006/relationships/image" Target="../media/image3.png"/><Relationship Id="rId11" Type="http://schemas.openxmlformats.org/officeDocument/2006/relationships/image" Target="../media/image7.png"/><Relationship Id="rId5" Type="http://schemas.openxmlformats.org/officeDocument/2006/relationships/oleObject" Target="../embeddings/oleObject10.bin"/><Relationship Id="rId15" Type="http://schemas.openxmlformats.org/officeDocument/2006/relationships/image" Target="../media/image11.png"/><Relationship Id="rId10" Type="http://schemas.openxmlformats.org/officeDocument/2006/relationships/image" Target="../media/image6.png"/><Relationship Id="rId4" Type="http://schemas.openxmlformats.org/officeDocument/2006/relationships/image" Target="../media/image2.png"/><Relationship Id="rId9" Type="http://schemas.openxmlformats.org/officeDocument/2006/relationships/image" Target="../media/image5.png"/><Relationship Id="rId1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10" Type="http://schemas.openxmlformats.org/officeDocument/2006/relationships/image" Target="../media/image22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Nursery Knowledge </a:t>
            </a:r>
            <a:br>
              <a:rPr lang="en-GB" dirty="0" smtClean="0"/>
            </a:br>
            <a:r>
              <a:rPr lang="en-GB" dirty="0" smtClean="0"/>
              <a:t>Organisers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2110140"/>
          </a:xfrm>
        </p:spPr>
        <p:txBody>
          <a:bodyPr/>
          <a:lstStyle/>
          <a:p>
            <a:r>
              <a:rPr lang="en-GB" dirty="0" smtClean="0"/>
              <a:t>2025</a:t>
            </a:r>
          </a:p>
          <a:p>
            <a:r>
              <a:rPr lang="en-GB" dirty="0" smtClean="0"/>
              <a:t> 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45036" y="4272327"/>
            <a:ext cx="1143882" cy="1439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22492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943089"/>
              </p:ext>
            </p:extLst>
          </p:nvPr>
        </p:nvGraphicFramePr>
        <p:xfrm>
          <a:off x="764751" y="1650581"/>
          <a:ext cx="5082893" cy="2935352"/>
        </p:xfrm>
        <a:graphic>
          <a:graphicData uri="http://schemas.openxmlformats.org/drawingml/2006/table">
            <a:tbl>
              <a:tblPr firstRow="1" firstCol="1" bandRow="1"/>
              <a:tblGrid>
                <a:gridCol w="1511584">
                  <a:extLst>
                    <a:ext uri="{9D8B030D-6E8A-4147-A177-3AD203B41FA5}">
                      <a16:colId xmlns:a16="http://schemas.microsoft.com/office/drawing/2014/main" val="3849854435"/>
                    </a:ext>
                  </a:extLst>
                </a:gridCol>
                <a:gridCol w="1947501">
                  <a:extLst>
                    <a:ext uri="{9D8B030D-6E8A-4147-A177-3AD203B41FA5}">
                      <a16:colId xmlns:a16="http://schemas.microsoft.com/office/drawing/2014/main" val="2728688727"/>
                    </a:ext>
                  </a:extLst>
                </a:gridCol>
                <a:gridCol w="1623808">
                  <a:extLst>
                    <a:ext uri="{9D8B030D-6E8A-4147-A177-3AD203B41FA5}">
                      <a16:colId xmlns:a16="http://schemas.microsoft.com/office/drawing/2014/main" val="3992729168"/>
                    </a:ext>
                  </a:extLst>
                </a:gridCol>
              </a:tblGrid>
              <a:tr h="393896">
                <a:tc gridSpan="3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Key Learning :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4892348"/>
                  </a:ext>
                </a:extLst>
              </a:tr>
              <a:tr h="1183722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Autumn 1 – All About Me </a:t>
                      </a:r>
                      <a:endParaRPr lang="en-GB" sz="1100" u="sng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 talk about how</a:t>
                      </a:r>
                      <a:r>
                        <a:rPr lang="en-GB" sz="110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I was  a baby in the past. </a:t>
                      </a: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Spring 1 – What is it like in Space</a:t>
                      </a:r>
                      <a:r>
                        <a:rPr lang="en-GB" sz="1100" u="sng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?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u="sng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u="sng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u="none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Recall a journey</a:t>
                      </a:r>
                      <a:r>
                        <a:rPr lang="en-GB" sz="1100" u="none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I have been on. </a:t>
                      </a:r>
                      <a:endParaRPr lang="en-GB" sz="1100" u="none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Summer 1 – People who help us.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83181248"/>
                  </a:ext>
                </a:extLst>
              </a:tr>
              <a:tr h="124220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Autumn 2 – What do we Celebrate?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700" dirty="0" smtClean="0"/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 smtClean="0"/>
                        <a:t>Continue developing positive attitudes about the differences between people</a:t>
                      </a:r>
                      <a:endParaRPr lang="en-GB" sz="9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u="sng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Spring </a:t>
                      </a:r>
                      <a:r>
                        <a:rPr lang="en-GB" sz="1100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 – How do we grow</a:t>
                      </a:r>
                      <a:r>
                        <a:rPr lang="en-GB" sz="1100" u="sng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?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u="sng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u="sng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u="sng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50" u="none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 know plant</a:t>
                      </a:r>
                      <a:r>
                        <a:rPr lang="en-GB" sz="1050" u="none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grows from a seed. </a:t>
                      </a:r>
                      <a:endParaRPr lang="en-GB" sz="1050" u="none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Summer 2 – Under the Sea </a:t>
                      </a:r>
                      <a:endParaRPr lang="en-GB" sz="1100" u="sng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u="sng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u="sng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5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Talk about special days I have celebrated</a:t>
                      </a:r>
                      <a:r>
                        <a:rPr lang="en-GB" sz="105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. </a:t>
                      </a:r>
                      <a:endParaRPr lang="en-GB" sz="1100" u="sng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8164950"/>
                  </a:ext>
                </a:extLst>
              </a:tr>
            </a:tbl>
          </a:graphicData>
        </a:graphic>
      </p:graphicFrame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68688188"/>
              </p:ext>
            </p:extLst>
          </p:nvPr>
        </p:nvGraphicFramePr>
        <p:xfrm>
          <a:off x="1659466" y="2264502"/>
          <a:ext cx="443013" cy="3651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7" name="Bitmap Image" r:id="rId3" imgW="1267002" imgH="1019048" progId="Paint.Picture">
                  <p:embed/>
                </p:oleObj>
              </mc:Choice>
              <mc:Fallback>
                <p:oleObj name="Bitmap Image" r:id="rId3" imgW="1267002" imgH="1019048" progId="Paint.Picture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59466" y="2264502"/>
                        <a:ext cx="443013" cy="36512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23113712"/>
              </p:ext>
            </p:extLst>
          </p:nvPr>
        </p:nvGraphicFramePr>
        <p:xfrm>
          <a:off x="1828800" y="3572757"/>
          <a:ext cx="291226" cy="2802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8" name="Bitmap Image" r:id="rId5" imgW="800212" imgH="771429" progId="Paint.Picture">
                  <p:embed/>
                </p:oleObj>
              </mc:Choice>
              <mc:Fallback>
                <p:oleObj name="Bitmap Image" r:id="rId5" imgW="800212" imgH="771429" progId="Paint.Picture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28800" y="3572757"/>
                        <a:ext cx="291226" cy="28023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764751" y="485422"/>
            <a:ext cx="10964405" cy="86177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St. Boniface RC Primary </a:t>
            </a:r>
          </a:p>
          <a:p>
            <a:r>
              <a:rPr lang="en-GB" sz="1600" dirty="0" smtClean="0"/>
              <a:t>Nursery </a:t>
            </a:r>
          </a:p>
          <a:p>
            <a:r>
              <a:rPr lang="en-GB" sz="1600" dirty="0" smtClean="0"/>
              <a:t>History Yearly Knowledge Overview </a:t>
            </a:r>
            <a:endParaRPr lang="en-GB" sz="1600" dirty="0"/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8810516"/>
              </p:ext>
            </p:extLst>
          </p:nvPr>
        </p:nvGraphicFramePr>
        <p:xfrm>
          <a:off x="6197600" y="1624818"/>
          <a:ext cx="5531556" cy="2935648"/>
        </p:xfrm>
        <a:graphic>
          <a:graphicData uri="http://schemas.openxmlformats.org/drawingml/2006/table">
            <a:tbl>
              <a:tblPr firstRow="1" firstCol="1" bandRow="1"/>
              <a:tblGrid>
                <a:gridCol w="1645011">
                  <a:extLst>
                    <a:ext uri="{9D8B030D-6E8A-4147-A177-3AD203B41FA5}">
                      <a16:colId xmlns:a16="http://schemas.microsoft.com/office/drawing/2014/main" val="351032193"/>
                    </a:ext>
                  </a:extLst>
                </a:gridCol>
                <a:gridCol w="2119405">
                  <a:extLst>
                    <a:ext uri="{9D8B030D-6E8A-4147-A177-3AD203B41FA5}">
                      <a16:colId xmlns:a16="http://schemas.microsoft.com/office/drawing/2014/main" val="3259605013"/>
                    </a:ext>
                  </a:extLst>
                </a:gridCol>
                <a:gridCol w="1767140">
                  <a:extLst>
                    <a:ext uri="{9D8B030D-6E8A-4147-A177-3AD203B41FA5}">
                      <a16:colId xmlns:a16="http://schemas.microsoft.com/office/drawing/2014/main" val="3266647283"/>
                    </a:ext>
                  </a:extLst>
                </a:gridCol>
              </a:tblGrid>
              <a:tr h="432160">
                <a:tc gridSpan="3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Key </a:t>
                      </a:r>
                      <a:r>
                        <a:rPr lang="en-GB" sz="1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Books</a:t>
                      </a:r>
                      <a:r>
                        <a:rPr lang="en-GB" sz="140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: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20661287"/>
                  </a:ext>
                </a:extLst>
              </a:tr>
              <a:tr h="123389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Autumn 1 – All About </a:t>
                      </a:r>
                      <a:r>
                        <a:rPr lang="en-GB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    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Spring 1 – What is it like in Space?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Summer 1 – People who help us.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09984768"/>
                  </a:ext>
                </a:extLst>
              </a:tr>
              <a:tr h="1056504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Autumn 2 – What do we Celebrate</a:t>
                      </a:r>
                      <a:r>
                        <a:rPr lang="en-GB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?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Spring 2 – How do we grow?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Summer 2 – Under the Sea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6584380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5430822"/>
              </p:ext>
            </p:extLst>
          </p:nvPr>
        </p:nvGraphicFramePr>
        <p:xfrm>
          <a:off x="749264" y="4649361"/>
          <a:ext cx="5113866" cy="1066025"/>
        </p:xfrm>
        <a:graphic>
          <a:graphicData uri="http://schemas.openxmlformats.org/drawingml/2006/table">
            <a:tbl>
              <a:tblPr firstRow="1" firstCol="1" bandRow="1"/>
              <a:tblGrid>
                <a:gridCol w="1440120">
                  <a:extLst>
                    <a:ext uri="{9D8B030D-6E8A-4147-A177-3AD203B41FA5}">
                      <a16:colId xmlns:a16="http://schemas.microsoft.com/office/drawing/2014/main" val="1622355508"/>
                    </a:ext>
                  </a:extLst>
                </a:gridCol>
                <a:gridCol w="1290889">
                  <a:extLst>
                    <a:ext uri="{9D8B030D-6E8A-4147-A177-3AD203B41FA5}">
                      <a16:colId xmlns:a16="http://schemas.microsoft.com/office/drawing/2014/main" val="3930945887"/>
                    </a:ext>
                  </a:extLst>
                </a:gridCol>
                <a:gridCol w="1290189">
                  <a:extLst>
                    <a:ext uri="{9D8B030D-6E8A-4147-A177-3AD203B41FA5}">
                      <a16:colId xmlns:a16="http://schemas.microsoft.com/office/drawing/2014/main" val="3692362654"/>
                    </a:ext>
                  </a:extLst>
                </a:gridCol>
                <a:gridCol w="1092668">
                  <a:extLst>
                    <a:ext uri="{9D8B030D-6E8A-4147-A177-3AD203B41FA5}">
                      <a16:colId xmlns:a16="http://schemas.microsoft.com/office/drawing/2014/main" val="2443695022"/>
                    </a:ext>
                  </a:extLst>
                </a:gridCol>
              </a:tblGrid>
              <a:tr h="280599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Key Vocabulary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6870870"/>
                  </a:ext>
                </a:extLst>
              </a:tr>
              <a:tr h="248514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Day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Morning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Last night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Yesterday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01220625"/>
                  </a:ext>
                </a:extLst>
              </a:tr>
              <a:tr h="255089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Remember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Baby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Old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New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33632335"/>
                  </a:ext>
                </a:extLst>
              </a:tr>
              <a:tr h="281823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Today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Time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97937432"/>
                  </a:ext>
                </a:extLst>
              </a:tr>
            </a:tbl>
          </a:graphicData>
        </a:graphic>
      </p:graphicFrame>
      <p:pic>
        <p:nvPicPr>
          <p:cNvPr id="14" name="Picture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743319" y="516103"/>
            <a:ext cx="635882" cy="800411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764751" y="5775169"/>
            <a:ext cx="509838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u="sng" dirty="0" smtClean="0"/>
              <a:t>Understanding the World </a:t>
            </a:r>
          </a:p>
          <a:p>
            <a:endParaRPr lang="en-GB" sz="1200" u="sng" dirty="0" smtClean="0"/>
          </a:p>
          <a:p>
            <a:r>
              <a:rPr lang="en-GB" sz="1200" dirty="0" smtClean="0"/>
              <a:t>Begin to make sense of their own life-story and family’s history.</a:t>
            </a:r>
          </a:p>
          <a:p>
            <a:endParaRPr lang="en-GB" sz="1200" dirty="0"/>
          </a:p>
          <a:p>
            <a:endParaRPr lang="en-GB" sz="1200" dirty="0"/>
          </a:p>
        </p:txBody>
      </p:sp>
      <p:sp>
        <p:nvSpPr>
          <p:cNvPr id="16" name="TextBox 15"/>
          <p:cNvSpPr txBox="1"/>
          <p:nvPr/>
        </p:nvSpPr>
        <p:spPr>
          <a:xfrm>
            <a:off x="6197600" y="4887343"/>
            <a:ext cx="5531556" cy="150810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u="sng" dirty="0" smtClean="0"/>
              <a:t>Knowledge Nuggets </a:t>
            </a:r>
          </a:p>
          <a:p>
            <a:endParaRPr lang="en-GB" sz="1100" u="sng" dirty="0"/>
          </a:p>
          <a:p>
            <a:r>
              <a:rPr lang="en-GB" sz="1100" dirty="0" smtClean="0"/>
              <a:t>I was a baby in the past </a:t>
            </a:r>
          </a:p>
          <a:p>
            <a:r>
              <a:rPr lang="en-GB" sz="1100" dirty="0" smtClean="0"/>
              <a:t>Talk about a journey I have been on with my family. </a:t>
            </a:r>
          </a:p>
          <a:p>
            <a:r>
              <a:rPr lang="en-GB" sz="1100" dirty="0" smtClean="0"/>
              <a:t>Special days I have had in the past</a:t>
            </a:r>
          </a:p>
          <a:p>
            <a:r>
              <a:rPr lang="en-GB" sz="1100" dirty="0" smtClean="0"/>
              <a:t>In the past a plant was a seed. </a:t>
            </a:r>
          </a:p>
          <a:p>
            <a:r>
              <a:rPr lang="en-GB" sz="1100" dirty="0" smtClean="0"/>
              <a:t>Use correct language of time. </a:t>
            </a:r>
            <a:endParaRPr lang="en-GB" sz="1100" dirty="0"/>
          </a:p>
          <a:p>
            <a:endParaRPr lang="en-GB" sz="1200" dirty="0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46954" y="2334915"/>
            <a:ext cx="402998" cy="48201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83819" y="2264502"/>
            <a:ext cx="507203" cy="60019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258755" y="2342731"/>
            <a:ext cx="476250" cy="50482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668923" y="2375457"/>
            <a:ext cx="430631" cy="40093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272412" y="2264502"/>
            <a:ext cx="472608" cy="45344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842724" y="3572757"/>
            <a:ext cx="346448" cy="36023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272412" y="3572757"/>
            <a:ext cx="504326" cy="36023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301713" y="3712875"/>
            <a:ext cx="558265" cy="62804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859978" y="3770533"/>
            <a:ext cx="523810" cy="504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40536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8977398"/>
              </p:ext>
            </p:extLst>
          </p:nvPr>
        </p:nvGraphicFramePr>
        <p:xfrm>
          <a:off x="780237" y="1443641"/>
          <a:ext cx="5082893" cy="3701733"/>
        </p:xfrm>
        <a:graphic>
          <a:graphicData uri="http://schemas.openxmlformats.org/drawingml/2006/table">
            <a:tbl>
              <a:tblPr firstRow="1" firstCol="1" bandRow="1"/>
              <a:tblGrid>
                <a:gridCol w="1511584">
                  <a:extLst>
                    <a:ext uri="{9D8B030D-6E8A-4147-A177-3AD203B41FA5}">
                      <a16:colId xmlns:a16="http://schemas.microsoft.com/office/drawing/2014/main" val="3849854435"/>
                    </a:ext>
                  </a:extLst>
                </a:gridCol>
                <a:gridCol w="1947501">
                  <a:extLst>
                    <a:ext uri="{9D8B030D-6E8A-4147-A177-3AD203B41FA5}">
                      <a16:colId xmlns:a16="http://schemas.microsoft.com/office/drawing/2014/main" val="2728688727"/>
                    </a:ext>
                  </a:extLst>
                </a:gridCol>
                <a:gridCol w="1623808">
                  <a:extLst>
                    <a:ext uri="{9D8B030D-6E8A-4147-A177-3AD203B41FA5}">
                      <a16:colId xmlns:a16="http://schemas.microsoft.com/office/drawing/2014/main" val="3992729168"/>
                    </a:ext>
                  </a:extLst>
                </a:gridCol>
              </a:tblGrid>
              <a:tr h="380690">
                <a:tc gridSpan="3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Key Learning :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4892348"/>
                  </a:ext>
                </a:extLst>
              </a:tr>
              <a:tr h="129767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Autumn 1 – All </a:t>
                      </a:r>
                      <a:r>
                        <a:rPr lang="en-GB" sz="1100" u="sng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About Me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 know</a:t>
                      </a:r>
                      <a:r>
                        <a:rPr lang="en-GB" sz="100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our school is in Lower Broughton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Look at the map of our local area.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Draw picture of our family home </a:t>
                      </a:r>
                      <a:endParaRPr lang="en-GB" sz="1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Spring 1 – What is it like in Space</a:t>
                      </a:r>
                      <a:r>
                        <a:rPr lang="en-GB" sz="1100" u="sng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?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u="sng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u="sng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u="none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 route shows someone the way to go.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u="none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Draw a map of the playground.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Summer 1 – People who help us. </a:t>
                      </a:r>
                      <a:endParaRPr lang="en-GB" sz="1100" u="sng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u="sng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u="sng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u="none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 recognise people have different jobs in our school,</a:t>
                      </a:r>
                      <a:r>
                        <a:rPr lang="en-GB" sz="1000" u="none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/area i.e. bus driver/ cook. </a:t>
                      </a:r>
                      <a:endParaRPr lang="en-GB" sz="1000" u="none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83181248"/>
                  </a:ext>
                </a:extLst>
              </a:tr>
              <a:tr h="151441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Autumn 2 – What do we Celebrate?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 smtClean="0"/>
                        <a:t>Circle</a:t>
                      </a:r>
                      <a:r>
                        <a:rPr lang="en-GB" sz="900" baseline="0" dirty="0" smtClean="0"/>
                        <a:t> time discussing</a:t>
                      </a:r>
                      <a:r>
                        <a:rPr lang="en-GB" sz="900" dirty="0" smtClean="0"/>
                        <a:t> how living in Lower Broughton can be different to living in another country.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700" dirty="0" smtClean="0"/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u="sng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Spring </a:t>
                      </a:r>
                      <a:r>
                        <a:rPr lang="en-GB" sz="1100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 – How do we grow</a:t>
                      </a:r>
                      <a:r>
                        <a:rPr lang="en-GB" sz="1100" u="sng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?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u="sng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u="none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Past and</a:t>
                      </a:r>
                      <a:r>
                        <a:rPr lang="en-GB" sz="1100" u="none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present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u="none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Look at a variety of picture to discuss how our local area has changed over the years. </a:t>
                      </a:r>
                      <a:endParaRPr lang="en-GB" sz="1100" u="none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Summer 2 – Under the Sea </a:t>
                      </a:r>
                      <a:endParaRPr lang="en-GB" sz="1100" u="sng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u="sng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 smtClean="0"/>
                        <a:t>Circle</a:t>
                      </a:r>
                      <a:r>
                        <a:rPr lang="en-GB" sz="900" baseline="0" dirty="0" smtClean="0"/>
                        <a:t> time discussing</a:t>
                      </a:r>
                      <a:r>
                        <a:rPr lang="en-GB" sz="900" dirty="0" smtClean="0"/>
                        <a:t> how living in Lower Broughton can be different to living in another country.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u="sng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8164950"/>
                  </a:ext>
                </a:extLst>
              </a:tr>
            </a:tbl>
          </a:graphicData>
        </a:graphic>
      </p:graphicFrame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68688188"/>
              </p:ext>
            </p:extLst>
          </p:nvPr>
        </p:nvGraphicFramePr>
        <p:xfrm>
          <a:off x="1659466" y="2264502"/>
          <a:ext cx="443013" cy="3651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4" name="Bitmap Image" r:id="rId3" imgW="1267002" imgH="1019048" progId="Paint.Picture">
                  <p:embed/>
                </p:oleObj>
              </mc:Choice>
              <mc:Fallback>
                <p:oleObj name="Bitmap Image" r:id="rId3" imgW="1267002" imgH="1019048" progId="Paint.Picture">
                  <p:embed/>
                  <p:pic>
                    <p:nvPicPr>
                      <p:cNvPr id="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59466" y="2264502"/>
                        <a:ext cx="443013" cy="36512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23113712"/>
              </p:ext>
            </p:extLst>
          </p:nvPr>
        </p:nvGraphicFramePr>
        <p:xfrm>
          <a:off x="1828800" y="3572757"/>
          <a:ext cx="291226" cy="2802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5" name="Bitmap Image" r:id="rId5" imgW="800212" imgH="771429" progId="Paint.Picture">
                  <p:embed/>
                </p:oleObj>
              </mc:Choice>
              <mc:Fallback>
                <p:oleObj name="Bitmap Image" r:id="rId5" imgW="800212" imgH="771429" progId="Paint.Picture">
                  <p:embed/>
                  <p:pic>
                    <p:nvPicPr>
                      <p:cNvPr id="7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28800" y="3572757"/>
                        <a:ext cx="291226" cy="28023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764751" y="485422"/>
            <a:ext cx="10964405" cy="86177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St. Boniface RC Primary </a:t>
            </a:r>
          </a:p>
          <a:p>
            <a:r>
              <a:rPr lang="en-GB" sz="1600" dirty="0" smtClean="0"/>
              <a:t>Nursery </a:t>
            </a:r>
          </a:p>
          <a:p>
            <a:r>
              <a:rPr lang="en-GB" sz="1600" dirty="0" smtClean="0"/>
              <a:t>Geography Yearly Knowledge Overview </a:t>
            </a:r>
            <a:endParaRPr lang="en-GB" sz="1600" dirty="0"/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5471038"/>
              </p:ext>
            </p:extLst>
          </p:nvPr>
        </p:nvGraphicFramePr>
        <p:xfrm>
          <a:off x="6197600" y="1443641"/>
          <a:ext cx="5531556" cy="2943586"/>
        </p:xfrm>
        <a:graphic>
          <a:graphicData uri="http://schemas.openxmlformats.org/drawingml/2006/table">
            <a:tbl>
              <a:tblPr firstRow="1" firstCol="1" bandRow="1"/>
              <a:tblGrid>
                <a:gridCol w="1645011">
                  <a:extLst>
                    <a:ext uri="{9D8B030D-6E8A-4147-A177-3AD203B41FA5}">
                      <a16:colId xmlns:a16="http://schemas.microsoft.com/office/drawing/2014/main" val="351032193"/>
                    </a:ext>
                  </a:extLst>
                </a:gridCol>
                <a:gridCol w="2119405">
                  <a:extLst>
                    <a:ext uri="{9D8B030D-6E8A-4147-A177-3AD203B41FA5}">
                      <a16:colId xmlns:a16="http://schemas.microsoft.com/office/drawing/2014/main" val="3259605013"/>
                    </a:ext>
                  </a:extLst>
                </a:gridCol>
                <a:gridCol w="1767140">
                  <a:extLst>
                    <a:ext uri="{9D8B030D-6E8A-4147-A177-3AD203B41FA5}">
                      <a16:colId xmlns:a16="http://schemas.microsoft.com/office/drawing/2014/main" val="3266647283"/>
                    </a:ext>
                  </a:extLst>
                </a:gridCol>
              </a:tblGrid>
              <a:tr h="432160">
                <a:tc gridSpan="3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Key </a:t>
                      </a:r>
                      <a:r>
                        <a:rPr lang="en-GB" sz="1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Books</a:t>
                      </a:r>
                      <a:r>
                        <a:rPr lang="en-GB" sz="140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: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20661287"/>
                  </a:ext>
                </a:extLst>
              </a:tr>
              <a:tr h="123389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Autumn 1 – All About </a:t>
                      </a:r>
                      <a:r>
                        <a:rPr lang="en-GB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    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Spring 1 – What is it like in Space?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Summer 1 – People who help us.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09984768"/>
                  </a:ext>
                </a:extLst>
              </a:tr>
              <a:tr h="1056504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Autumn 2 – What do we Celebrate</a:t>
                      </a:r>
                      <a:r>
                        <a:rPr lang="en-GB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?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Spring 2 – How do we grow?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Summer 2 – Under the Sea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6584380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7832435"/>
              </p:ext>
            </p:extLst>
          </p:nvPr>
        </p:nvGraphicFramePr>
        <p:xfrm>
          <a:off x="780236" y="4905505"/>
          <a:ext cx="5082894" cy="809880"/>
        </p:xfrm>
        <a:graphic>
          <a:graphicData uri="http://schemas.openxmlformats.org/drawingml/2006/table">
            <a:tbl>
              <a:tblPr firstRow="1" firstCol="1" bandRow="1"/>
              <a:tblGrid>
                <a:gridCol w="1431398">
                  <a:extLst>
                    <a:ext uri="{9D8B030D-6E8A-4147-A177-3AD203B41FA5}">
                      <a16:colId xmlns:a16="http://schemas.microsoft.com/office/drawing/2014/main" val="1622355508"/>
                    </a:ext>
                  </a:extLst>
                </a:gridCol>
                <a:gridCol w="1283071">
                  <a:extLst>
                    <a:ext uri="{9D8B030D-6E8A-4147-A177-3AD203B41FA5}">
                      <a16:colId xmlns:a16="http://schemas.microsoft.com/office/drawing/2014/main" val="3930945887"/>
                    </a:ext>
                  </a:extLst>
                </a:gridCol>
                <a:gridCol w="1282375">
                  <a:extLst>
                    <a:ext uri="{9D8B030D-6E8A-4147-A177-3AD203B41FA5}">
                      <a16:colId xmlns:a16="http://schemas.microsoft.com/office/drawing/2014/main" val="3692362654"/>
                    </a:ext>
                  </a:extLst>
                </a:gridCol>
                <a:gridCol w="1086050">
                  <a:extLst>
                    <a:ext uri="{9D8B030D-6E8A-4147-A177-3AD203B41FA5}">
                      <a16:colId xmlns:a16="http://schemas.microsoft.com/office/drawing/2014/main" val="2443695022"/>
                    </a:ext>
                  </a:extLst>
                </a:gridCol>
              </a:tblGrid>
              <a:tr h="213176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Key Vocabulary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6870870"/>
                  </a:ext>
                </a:extLst>
              </a:tr>
              <a:tr h="188801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Nursey</a:t>
                      </a:r>
                      <a:r>
                        <a:rPr lang="en-GB" sz="110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Up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Beside</a:t>
                      </a:r>
                      <a:r>
                        <a:rPr lang="en-GB" sz="110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Home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01220625"/>
                  </a:ext>
                </a:extLst>
              </a:tr>
              <a:tr h="193796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Travel</a:t>
                      </a:r>
                      <a:r>
                        <a:rPr lang="en-GB" sz="110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down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House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33632335"/>
                  </a:ext>
                </a:extLst>
              </a:tr>
              <a:tr h="214107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Lower</a:t>
                      </a:r>
                      <a:r>
                        <a:rPr lang="en-GB" sz="110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Broughton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Bottom</a:t>
                      </a:r>
                      <a:r>
                        <a:rPr lang="en-GB" sz="110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school</a:t>
                      </a: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97937432"/>
                  </a:ext>
                </a:extLst>
              </a:tr>
            </a:tbl>
          </a:graphicData>
        </a:graphic>
      </p:graphicFrame>
      <p:pic>
        <p:nvPicPr>
          <p:cNvPr id="14" name="Picture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743319" y="516103"/>
            <a:ext cx="635882" cy="800411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780236" y="5754386"/>
            <a:ext cx="509838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u="sng" dirty="0" smtClean="0"/>
              <a:t>Understanding the World </a:t>
            </a:r>
          </a:p>
          <a:p>
            <a:r>
              <a:rPr lang="en-GB" sz="1200" dirty="0" smtClean="0"/>
              <a:t>To understand the importance of looking after our environment.</a:t>
            </a:r>
          </a:p>
          <a:p>
            <a:r>
              <a:rPr lang="en-GB" sz="1200" dirty="0" smtClean="0"/>
              <a:t>Show interest in different occupations</a:t>
            </a:r>
          </a:p>
          <a:p>
            <a:r>
              <a:rPr lang="en-GB" sz="1200" dirty="0" smtClean="0"/>
              <a:t>To know there are different countries in the world. </a:t>
            </a:r>
          </a:p>
          <a:p>
            <a:r>
              <a:rPr lang="en-GB" sz="1200" dirty="0" smtClean="0"/>
              <a:t>Use construction blocks to create small worlds, parks and farms.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197600" y="4627550"/>
            <a:ext cx="5531556" cy="121571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u="sng" dirty="0" smtClean="0"/>
              <a:t>Knowledge Nuggets </a:t>
            </a:r>
          </a:p>
          <a:p>
            <a:endParaRPr lang="en-GB" sz="1100" u="sng" dirty="0"/>
          </a:p>
          <a:p>
            <a:r>
              <a:rPr lang="en-GB" sz="1200" dirty="0" smtClean="0"/>
              <a:t>To say where they live</a:t>
            </a:r>
          </a:p>
          <a:p>
            <a:r>
              <a:rPr lang="en-GB" sz="1200" dirty="0" smtClean="0"/>
              <a:t>To know a map shows someone the way to go.</a:t>
            </a:r>
          </a:p>
          <a:p>
            <a:r>
              <a:rPr lang="en-GB" sz="1200" dirty="0" smtClean="0"/>
              <a:t>To be able to name people who help us in our school, family or local area.</a:t>
            </a:r>
          </a:p>
          <a:p>
            <a:r>
              <a:rPr lang="en-GB" sz="1200" dirty="0" smtClean="0"/>
              <a:t>To answer how living in Lower Broughton can be different to living in another country. </a:t>
            </a:r>
            <a:endParaRPr lang="en-GB" sz="1200" dirty="0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46954" y="2334915"/>
            <a:ext cx="402998" cy="48201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83819" y="2264502"/>
            <a:ext cx="507203" cy="60019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258755" y="2342731"/>
            <a:ext cx="476250" cy="50482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668923" y="2375457"/>
            <a:ext cx="430631" cy="40093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272412" y="2264502"/>
            <a:ext cx="472608" cy="45344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884238" y="3392640"/>
            <a:ext cx="332627" cy="37789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273577" y="3610179"/>
            <a:ext cx="504326" cy="36023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301713" y="3712875"/>
            <a:ext cx="558265" cy="62804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859978" y="3770533"/>
            <a:ext cx="523810" cy="504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49112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8443847"/>
              </p:ext>
            </p:extLst>
          </p:nvPr>
        </p:nvGraphicFramePr>
        <p:xfrm>
          <a:off x="780237" y="1443641"/>
          <a:ext cx="5082893" cy="3536571"/>
        </p:xfrm>
        <a:graphic>
          <a:graphicData uri="http://schemas.openxmlformats.org/drawingml/2006/table">
            <a:tbl>
              <a:tblPr firstRow="1" firstCol="1" bandRow="1"/>
              <a:tblGrid>
                <a:gridCol w="1511584">
                  <a:extLst>
                    <a:ext uri="{9D8B030D-6E8A-4147-A177-3AD203B41FA5}">
                      <a16:colId xmlns:a16="http://schemas.microsoft.com/office/drawing/2014/main" val="3849854435"/>
                    </a:ext>
                  </a:extLst>
                </a:gridCol>
                <a:gridCol w="1947501">
                  <a:extLst>
                    <a:ext uri="{9D8B030D-6E8A-4147-A177-3AD203B41FA5}">
                      <a16:colId xmlns:a16="http://schemas.microsoft.com/office/drawing/2014/main" val="2728688727"/>
                    </a:ext>
                  </a:extLst>
                </a:gridCol>
                <a:gridCol w="1623808">
                  <a:extLst>
                    <a:ext uri="{9D8B030D-6E8A-4147-A177-3AD203B41FA5}">
                      <a16:colId xmlns:a16="http://schemas.microsoft.com/office/drawing/2014/main" val="3992729168"/>
                    </a:ext>
                  </a:extLst>
                </a:gridCol>
              </a:tblGrid>
              <a:tr h="380690">
                <a:tc gridSpan="3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Key Learning :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4892348"/>
                  </a:ext>
                </a:extLst>
              </a:tr>
              <a:tr h="129767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Autumn 1 – All </a:t>
                      </a:r>
                      <a:r>
                        <a:rPr lang="en-GB" sz="1100" u="sng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About Me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u="sng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Our</a:t>
                      </a:r>
                      <a:r>
                        <a:rPr lang="en-GB" sz="1100" u="sng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Bodies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Discuss how our bodies have changed and what happens to them when we exercise.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Spring 1 – What is it like in Space</a:t>
                      </a:r>
                      <a:r>
                        <a:rPr lang="en-GB" sz="1100" u="sng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?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u="sng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u="sng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Freezing and Melting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u="none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Children to</a:t>
                      </a:r>
                      <a:r>
                        <a:rPr lang="en-GB" sz="1000" u="none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put small figures into water and in the freezer, what will happen? Children to make chocolate crispy cakes what will happen to the chocolate? </a:t>
                      </a:r>
                      <a:endParaRPr lang="en-GB" sz="1000" u="none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Summer 1 – People who help us. </a:t>
                      </a:r>
                      <a:endParaRPr lang="en-GB" sz="1100" u="sng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u="sng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Light</a:t>
                      </a:r>
                      <a:r>
                        <a:rPr lang="en-GB" sz="1100" u="sng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&amp; Dark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u="none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Glow stick experiment using 2 jars of water and glow sticks</a:t>
                      </a:r>
                      <a:r>
                        <a:rPr lang="en-GB" sz="1100" u="none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children to predict what will happen when the sticks are added to water.</a:t>
                      </a:r>
                      <a:endParaRPr lang="en-GB" sz="1100" u="none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83181248"/>
                  </a:ext>
                </a:extLst>
              </a:tr>
              <a:tr h="151441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Autumn 2 – What do we Celebrate?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GB" sz="1100" u="sng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Observe changes to the environment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700" dirty="0" smtClean="0"/>
                        <a:t> </a:t>
                      </a:r>
                      <a:r>
                        <a:rPr lang="en-GB" sz="900" dirty="0" smtClean="0"/>
                        <a:t>walk around school grounds</a:t>
                      </a:r>
                      <a:r>
                        <a:rPr lang="en-GB" sz="900" baseline="0" dirty="0" smtClean="0"/>
                        <a:t> and ask children to observe what they see. </a:t>
                      </a:r>
                      <a:endParaRPr lang="en-GB" sz="700" dirty="0" smtClean="0"/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u="sng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Spring </a:t>
                      </a:r>
                      <a:r>
                        <a:rPr lang="en-GB" sz="1100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 – How do we grow</a:t>
                      </a:r>
                      <a:r>
                        <a:rPr lang="en-GB" sz="1100" u="sng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?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u="sng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u="sng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Planting a seed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u="none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Children to plant their own seeds and observe changes.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u="none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Experiment by putting a seed in a dark cupboard and one in the light. Children to make predications.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Summer 2 – Under the Sea </a:t>
                      </a:r>
                      <a:endParaRPr lang="en-GB" sz="1100" u="sng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u="sng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Floating &amp;</a:t>
                      </a:r>
                      <a:r>
                        <a:rPr lang="en-GB" sz="1100" u="sng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Sinking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u="none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Children to collect a variety of objects from the classroom and predict whether they will float or sink </a:t>
                      </a:r>
                      <a:endParaRPr lang="en-GB" sz="1100" u="none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8164950"/>
                  </a:ext>
                </a:extLst>
              </a:tr>
            </a:tbl>
          </a:graphicData>
        </a:graphic>
      </p:graphicFrame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87453686"/>
              </p:ext>
            </p:extLst>
          </p:nvPr>
        </p:nvGraphicFramePr>
        <p:xfrm>
          <a:off x="1659466" y="2099782"/>
          <a:ext cx="443013" cy="3651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4" name="Bitmap Image" r:id="rId3" imgW="1267002" imgH="1019048" progId="Paint.Picture">
                  <p:embed/>
                </p:oleObj>
              </mc:Choice>
              <mc:Fallback>
                <p:oleObj name="Bitmap Image" r:id="rId3" imgW="1267002" imgH="1019048" progId="Paint.Picture">
                  <p:embed/>
                  <p:pic>
                    <p:nvPicPr>
                      <p:cNvPr id="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59466" y="2099782"/>
                        <a:ext cx="443013" cy="36512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35479773"/>
              </p:ext>
            </p:extLst>
          </p:nvPr>
        </p:nvGraphicFramePr>
        <p:xfrm>
          <a:off x="1811253" y="3392640"/>
          <a:ext cx="340840" cy="32797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5" name="Bitmap Image" r:id="rId5" imgW="800212" imgH="771429" progId="Paint.Picture">
                  <p:embed/>
                </p:oleObj>
              </mc:Choice>
              <mc:Fallback>
                <p:oleObj name="Bitmap Image" r:id="rId5" imgW="800212" imgH="771429" progId="Paint.Picture">
                  <p:embed/>
                  <p:pic>
                    <p:nvPicPr>
                      <p:cNvPr id="7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11253" y="3392640"/>
                        <a:ext cx="340840" cy="32797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764751" y="485422"/>
            <a:ext cx="10964405" cy="86177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St. Boniface RC Primary </a:t>
            </a:r>
          </a:p>
          <a:p>
            <a:r>
              <a:rPr lang="en-GB" sz="1600" dirty="0" smtClean="0"/>
              <a:t>Nursery </a:t>
            </a:r>
          </a:p>
          <a:p>
            <a:r>
              <a:rPr lang="en-GB" sz="1600" dirty="0" smtClean="0"/>
              <a:t>Science Yearly Knowledge Overview </a:t>
            </a:r>
            <a:endParaRPr lang="en-GB" sz="1600" dirty="0"/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5471038"/>
              </p:ext>
            </p:extLst>
          </p:nvPr>
        </p:nvGraphicFramePr>
        <p:xfrm>
          <a:off x="6197600" y="1443641"/>
          <a:ext cx="5531556" cy="2943586"/>
        </p:xfrm>
        <a:graphic>
          <a:graphicData uri="http://schemas.openxmlformats.org/drawingml/2006/table">
            <a:tbl>
              <a:tblPr firstRow="1" firstCol="1" bandRow="1"/>
              <a:tblGrid>
                <a:gridCol w="1645011">
                  <a:extLst>
                    <a:ext uri="{9D8B030D-6E8A-4147-A177-3AD203B41FA5}">
                      <a16:colId xmlns:a16="http://schemas.microsoft.com/office/drawing/2014/main" val="351032193"/>
                    </a:ext>
                  </a:extLst>
                </a:gridCol>
                <a:gridCol w="2119405">
                  <a:extLst>
                    <a:ext uri="{9D8B030D-6E8A-4147-A177-3AD203B41FA5}">
                      <a16:colId xmlns:a16="http://schemas.microsoft.com/office/drawing/2014/main" val="3259605013"/>
                    </a:ext>
                  </a:extLst>
                </a:gridCol>
                <a:gridCol w="1767140">
                  <a:extLst>
                    <a:ext uri="{9D8B030D-6E8A-4147-A177-3AD203B41FA5}">
                      <a16:colId xmlns:a16="http://schemas.microsoft.com/office/drawing/2014/main" val="3266647283"/>
                    </a:ext>
                  </a:extLst>
                </a:gridCol>
              </a:tblGrid>
              <a:tr h="432160">
                <a:tc gridSpan="3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Key </a:t>
                      </a:r>
                      <a:r>
                        <a:rPr lang="en-GB" sz="1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Books</a:t>
                      </a:r>
                      <a:r>
                        <a:rPr lang="en-GB" sz="140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: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20661287"/>
                  </a:ext>
                </a:extLst>
              </a:tr>
              <a:tr h="123389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Autumn 1 – All About </a:t>
                      </a:r>
                      <a:r>
                        <a:rPr lang="en-GB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    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Spring 1 – What is it like in Space?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Summer 1 – People who help us.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09984768"/>
                  </a:ext>
                </a:extLst>
              </a:tr>
              <a:tr h="1056504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Autumn 2 – What do we Celebrate</a:t>
                      </a:r>
                      <a:r>
                        <a:rPr lang="en-GB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?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Spring 2 – How do we grow?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Summer 2 – Under the Sea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6584380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7125995"/>
              </p:ext>
            </p:extLst>
          </p:nvPr>
        </p:nvGraphicFramePr>
        <p:xfrm>
          <a:off x="780236" y="4905505"/>
          <a:ext cx="5082894" cy="809880"/>
        </p:xfrm>
        <a:graphic>
          <a:graphicData uri="http://schemas.openxmlformats.org/drawingml/2006/table">
            <a:tbl>
              <a:tblPr firstRow="1" firstCol="1" bandRow="1"/>
              <a:tblGrid>
                <a:gridCol w="1431398">
                  <a:extLst>
                    <a:ext uri="{9D8B030D-6E8A-4147-A177-3AD203B41FA5}">
                      <a16:colId xmlns:a16="http://schemas.microsoft.com/office/drawing/2014/main" val="1622355508"/>
                    </a:ext>
                  </a:extLst>
                </a:gridCol>
                <a:gridCol w="1283071">
                  <a:extLst>
                    <a:ext uri="{9D8B030D-6E8A-4147-A177-3AD203B41FA5}">
                      <a16:colId xmlns:a16="http://schemas.microsoft.com/office/drawing/2014/main" val="3930945887"/>
                    </a:ext>
                  </a:extLst>
                </a:gridCol>
                <a:gridCol w="1282375">
                  <a:extLst>
                    <a:ext uri="{9D8B030D-6E8A-4147-A177-3AD203B41FA5}">
                      <a16:colId xmlns:a16="http://schemas.microsoft.com/office/drawing/2014/main" val="3692362654"/>
                    </a:ext>
                  </a:extLst>
                </a:gridCol>
                <a:gridCol w="1086050">
                  <a:extLst>
                    <a:ext uri="{9D8B030D-6E8A-4147-A177-3AD203B41FA5}">
                      <a16:colId xmlns:a16="http://schemas.microsoft.com/office/drawing/2014/main" val="2443695022"/>
                    </a:ext>
                  </a:extLst>
                </a:gridCol>
              </a:tblGrid>
              <a:tr h="213176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Key Vocabulary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6870870"/>
                  </a:ext>
                </a:extLst>
              </a:tr>
              <a:tr h="188801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Tree </a:t>
                      </a:r>
                      <a:r>
                        <a:rPr lang="en-GB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seed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flower </a:t>
                      </a:r>
                      <a:r>
                        <a:rPr lang="en-GB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freeze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01220625"/>
                  </a:ext>
                </a:extLst>
              </a:tr>
              <a:tr h="193796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Leaf </a:t>
                      </a:r>
                      <a:r>
                        <a:rPr lang="en-GB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baby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float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melting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33632335"/>
                  </a:ext>
                </a:extLst>
              </a:tr>
              <a:tr h="214107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Dark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Exercise  </a:t>
                      </a:r>
                      <a:r>
                        <a:rPr lang="en-GB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sink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Light </a:t>
                      </a: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97937432"/>
                  </a:ext>
                </a:extLst>
              </a:tr>
            </a:tbl>
          </a:graphicData>
        </a:graphic>
      </p:graphicFrame>
      <p:pic>
        <p:nvPicPr>
          <p:cNvPr id="14" name="Picture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743319" y="516103"/>
            <a:ext cx="635882" cy="800411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780236" y="5817789"/>
            <a:ext cx="5098380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u="sng" dirty="0" smtClean="0"/>
              <a:t>Understanding the World</a:t>
            </a:r>
          </a:p>
          <a:p>
            <a:r>
              <a:rPr lang="en-GB" sz="1200" dirty="0" smtClean="0"/>
              <a:t>Plant seeds and care for growing plants. </a:t>
            </a:r>
            <a:endParaRPr lang="en-GB" sz="1200" dirty="0"/>
          </a:p>
          <a:p>
            <a:r>
              <a:rPr lang="en-GB" sz="1200" dirty="0" smtClean="0"/>
              <a:t>Understand the key features of the life cycle of a plant and an animal. </a:t>
            </a:r>
          </a:p>
          <a:p>
            <a:r>
              <a:rPr lang="en-GB" sz="1200" dirty="0" smtClean="0"/>
              <a:t>Begin to understand the need to respect and care for the natural environment and all living things</a:t>
            </a:r>
            <a:endParaRPr lang="en-GB" sz="1200" u="sng" dirty="0" smtClean="0"/>
          </a:p>
        </p:txBody>
      </p:sp>
      <p:sp>
        <p:nvSpPr>
          <p:cNvPr id="16" name="TextBox 15"/>
          <p:cNvSpPr txBox="1"/>
          <p:nvPr/>
        </p:nvSpPr>
        <p:spPr>
          <a:xfrm>
            <a:off x="6197600" y="4627550"/>
            <a:ext cx="5531556" cy="155427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u="sng" dirty="0" smtClean="0"/>
              <a:t>Knowledge Nuggets</a:t>
            </a:r>
          </a:p>
          <a:p>
            <a:r>
              <a:rPr lang="en-GB" sz="1400" dirty="0" smtClean="0"/>
              <a:t>I can begin to know how babies grow and change</a:t>
            </a:r>
          </a:p>
          <a:p>
            <a:r>
              <a:rPr lang="en-GB" sz="1400" dirty="0" smtClean="0"/>
              <a:t>Investigate with ice </a:t>
            </a:r>
          </a:p>
          <a:p>
            <a:r>
              <a:rPr lang="en-GB" sz="1400" dirty="0" smtClean="0"/>
              <a:t>I can plant a seed and look after it. </a:t>
            </a:r>
          </a:p>
          <a:p>
            <a:r>
              <a:rPr lang="en-GB" sz="1400" dirty="0" smtClean="0"/>
              <a:t>Talk about changes to a growing seed. </a:t>
            </a:r>
          </a:p>
          <a:p>
            <a:r>
              <a:rPr lang="en-GB" sz="1400" dirty="0" smtClean="0"/>
              <a:t>Begin to understand how to care for the environment.  </a:t>
            </a:r>
          </a:p>
          <a:p>
            <a:endParaRPr lang="en-GB" sz="1100" u="sng" dirty="0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46954" y="2334915"/>
            <a:ext cx="402998" cy="48201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83819" y="2264502"/>
            <a:ext cx="507203" cy="60019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258755" y="2342731"/>
            <a:ext cx="476250" cy="50482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725599" y="2081878"/>
            <a:ext cx="430631" cy="40093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289436" y="2116007"/>
            <a:ext cx="472608" cy="45344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884238" y="3392640"/>
            <a:ext cx="332627" cy="37789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289436" y="3392640"/>
            <a:ext cx="521809" cy="372721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301713" y="3712875"/>
            <a:ext cx="558265" cy="62804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859978" y="3770533"/>
            <a:ext cx="523810" cy="504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43486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0401615"/>
              </p:ext>
            </p:extLst>
          </p:nvPr>
        </p:nvGraphicFramePr>
        <p:xfrm>
          <a:off x="780237" y="1443641"/>
          <a:ext cx="5349630" cy="3389695"/>
        </p:xfrm>
        <a:graphic>
          <a:graphicData uri="http://schemas.openxmlformats.org/drawingml/2006/table">
            <a:tbl>
              <a:tblPr firstRow="1" firstCol="1" bandRow="1"/>
              <a:tblGrid>
                <a:gridCol w="1590908">
                  <a:extLst>
                    <a:ext uri="{9D8B030D-6E8A-4147-A177-3AD203B41FA5}">
                      <a16:colId xmlns:a16="http://schemas.microsoft.com/office/drawing/2014/main" val="3849854435"/>
                    </a:ext>
                  </a:extLst>
                </a:gridCol>
                <a:gridCol w="2049701">
                  <a:extLst>
                    <a:ext uri="{9D8B030D-6E8A-4147-A177-3AD203B41FA5}">
                      <a16:colId xmlns:a16="http://schemas.microsoft.com/office/drawing/2014/main" val="2728688727"/>
                    </a:ext>
                  </a:extLst>
                </a:gridCol>
                <a:gridCol w="1709021">
                  <a:extLst>
                    <a:ext uri="{9D8B030D-6E8A-4147-A177-3AD203B41FA5}">
                      <a16:colId xmlns:a16="http://schemas.microsoft.com/office/drawing/2014/main" val="3992729168"/>
                    </a:ext>
                  </a:extLst>
                </a:gridCol>
              </a:tblGrid>
              <a:tr h="380690">
                <a:tc gridSpan="3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Key Learning :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4892348"/>
                  </a:ext>
                </a:extLst>
              </a:tr>
              <a:tr h="129767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Autumn 1 – All </a:t>
                      </a:r>
                      <a:r>
                        <a:rPr lang="en-GB" sz="1000" u="sng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About Me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</a:t>
                      </a:r>
                      <a:r>
                        <a:rPr lang="en-GB" sz="100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know that simple objects can represent objects.</a:t>
                      </a:r>
                      <a:endParaRPr lang="en-GB" sz="10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0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Spring 1 – What is it like in Space</a:t>
                      </a:r>
                      <a:r>
                        <a:rPr lang="en-GB" sz="1000" u="sng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?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u="none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Create</a:t>
                      </a:r>
                      <a:r>
                        <a:rPr lang="en-GB" sz="1000" u="none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 moon surface picture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u="none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Apply different amounts of pressure to the pencil to create light and dark contrast. </a:t>
                      </a:r>
                      <a:endParaRPr lang="en-GB" sz="1000" u="none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000" u="sng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Summer 1 – People who help us. </a:t>
                      </a:r>
                      <a:endParaRPr lang="en-GB" sz="1000" u="sng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u="sng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Matching</a:t>
                      </a:r>
                      <a:r>
                        <a:rPr lang="en-GB" sz="1000" u="sng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the correct colours of emergency </a:t>
                      </a:r>
                      <a:r>
                        <a:rPr lang="en-GB" sz="1000" u="none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workers uniforms to pictures.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u="none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Explore, experiment and respond to colour through collecting sorting and matching</a:t>
                      </a:r>
                      <a:endParaRPr lang="en-GB" sz="1000" u="sng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83181248"/>
                  </a:ext>
                </a:extLst>
              </a:tr>
              <a:tr h="151441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000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Autumn 2 – What do we Celebrate?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GB" sz="1000" u="none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Create</a:t>
                      </a:r>
                      <a:r>
                        <a:rPr lang="en-GB" sz="1000" u="none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 Firework Picture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u="none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Hold a paint brush correctly and chooses colours to create pictures </a:t>
                      </a:r>
                      <a:r>
                        <a:rPr lang="en-GB" sz="1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u="sng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Spring </a:t>
                      </a:r>
                      <a:r>
                        <a:rPr lang="en-GB" sz="1000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 – How do we grow</a:t>
                      </a:r>
                      <a:r>
                        <a:rPr lang="en-GB" sz="1000" u="sng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?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u="none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Hand</a:t>
                      </a:r>
                      <a:r>
                        <a:rPr lang="en-GB" sz="1000" u="none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print flowers and fruit and veg printing.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u="none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Can children use primary colours correctly by name and match them correctly to the vegetables to print. </a:t>
                      </a:r>
                      <a:endParaRPr lang="en-GB" sz="1000" u="none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000" u="sng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Summer 2 – Under the Sea </a:t>
                      </a:r>
                      <a:endParaRPr lang="en-GB" sz="1000" u="sng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u="sng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Shell painting.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000" u="none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Children to independently clean the brush when adding details</a:t>
                      </a:r>
                      <a:r>
                        <a:rPr lang="en-GB" sz="1000" u="none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to the shell to avoid colours combining. </a:t>
                      </a:r>
                      <a:endParaRPr lang="en-GB" sz="1000" u="none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000" u="sng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8164950"/>
                  </a:ext>
                </a:extLst>
              </a:tr>
            </a:tbl>
          </a:graphicData>
        </a:graphic>
      </p:graphicFrame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83822957"/>
              </p:ext>
            </p:extLst>
          </p:nvPr>
        </p:nvGraphicFramePr>
        <p:xfrm>
          <a:off x="1760166" y="2412581"/>
          <a:ext cx="443013" cy="3651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6" name="Bitmap Image" r:id="rId3" imgW="1267002" imgH="1019048" progId="Paint.Picture">
                  <p:embed/>
                </p:oleObj>
              </mc:Choice>
              <mc:Fallback>
                <p:oleObj name="Bitmap Image" r:id="rId3" imgW="1267002" imgH="1019048" progId="Paint.Picture">
                  <p:embed/>
                  <p:pic>
                    <p:nvPicPr>
                      <p:cNvPr id="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60166" y="2412581"/>
                        <a:ext cx="443013" cy="36512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1755110"/>
              </p:ext>
            </p:extLst>
          </p:nvPr>
        </p:nvGraphicFramePr>
        <p:xfrm>
          <a:off x="1914464" y="4111306"/>
          <a:ext cx="340840" cy="32797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7" name="Bitmap Image" r:id="rId5" imgW="800212" imgH="771429" progId="Paint.Picture">
                  <p:embed/>
                </p:oleObj>
              </mc:Choice>
              <mc:Fallback>
                <p:oleObj name="Bitmap Image" r:id="rId5" imgW="800212" imgH="771429" progId="Paint.Picture">
                  <p:embed/>
                  <p:pic>
                    <p:nvPicPr>
                      <p:cNvPr id="7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14464" y="4111306"/>
                        <a:ext cx="340840" cy="32797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764751" y="485422"/>
            <a:ext cx="10964405" cy="86177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St. Boniface RC Primary </a:t>
            </a:r>
          </a:p>
          <a:p>
            <a:r>
              <a:rPr lang="en-GB" sz="1600" dirty="0" smtClean="0"/>
              <a:t>Nursery </a:t>
            </a:r>
          </a:p>
          <a:p>
            <a:r>
              <a:rPr lang="en-GB" sz="1600" dirty="0" smtClean="0"/>
              <a:t>Art Yearly Knowledge Overview </a:t>
            </a:r>
            <a:endParaRPr lang="en-GB" sz="1600" dirty="0"/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5471038"/>
              </p:ext>
            </p:extLst>
          </p:nvPr>
        </p:nvGraphicFramePr>
        <p:xfrm>
          <a:off x="6197600" y="1443641"/>
          <a:ext cx="5531556" cy="2943586"/>
        </p:xfrm>
        <a:graphic>
          <a:graphicData uri="http://schemas.openxmlformats.org/drawingml/2006/table">
            <a:tbl>
              <a:tblPr firstRow="1" firstCol="1" bandRow="1"/>
              <a:tblGrid>
                <a:gridCol w="1645011">
                  <a:extLst>
                    <a:ext uri="{9D8B030D-6E8A-4147-A177-3AD203B41FA5}">
                      <a16:colId xmlns:a16="http://schemas.microsoft.com/office/drawing/2014/main" val="351032193"/>
                    </a:ext>
                  </a:extLst>
                </a:gridCol>
                <a:gridCol w="2119405">
                  <a:extLst>
                    <a:ext uri="{9D8B030D-6E8A-4147-A177-3AD203B41FA5}">
                      <a16:colId xmlns:a16="http://schemas.microsoft.com/office/drawing/2014/main" val="3259605013"/>
                    </a:ext>
                  </a:extLst>
                </a:gridCol>
                <a:gridCol w="1767140">
                  <a:extLst>
                    <a:ext uri="{9D8B030D-6E8A-4147-A177-3AD203B41FA5}">
                      <a16:colId xmlns:a16="http://schemas.microsoft.com/office/drawing/2014/main" val="3266647283"/>
                    </a:ext>
                  </a:extLst>
                </a:gridCol>
              </a:tblGrid>
              <a:tr h="432160">
                <a:tc gridSpan="3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Key </a:t>
                      </a:r>
                      <a:r>
                        <a:rPr lang="en-GB" sz="1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Books</a:t>
                      </a:r>
                      <a:r>
                        <a:rPr lang="en-GB" sz="140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: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20661287"/>
                  </a:ext>
                </a:extLst>
              </a:tr>
              <a:tr h="123389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Autumn 1 – All About </a:t>
                      </a:r>
                      <a:r>
                        <a:rPr lang="en-GB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    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Spring 1 – What is it like in Space?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Summer 1 – People who help us.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09984768"/>
                  </a:ext>
                </a:extLst>
              </a:tr>
              <a:tr h="1056504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Autumn 2 – What do we Celebrate</a:t>
                      </a:r>
                      <a:r>
                        <a:rPr lang="en-GB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?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Spring 2 – How do we grow?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Summer 2 – Under the Sea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6584380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0689812"/>
              </p:ext>
            </p:extLst>
          </p:nvPr>
        </p:nvGraphicFramePr>
        <p:xfrm>
          <a:off x="780236" y="4905505"/>
          <a:ext cx="5311970" cy="809880"/>
        </p:xfrm>
        <a:graphic>
          <a:graphicData uri="http://schemas.openxmlformats.org/drawingml/2006/table">
            <a:tbl>
              <a:tblPr firstRow="1" firstCol="1" bandRow="1"/>
              <a:tblGrid>
                <a:gridCol w="1495908">
                  <a:extLst>
                    <a:ext uri="{9D8B030D-6E8A-4147-A177-3AD203B41FA5}">
                      <a16:colId xmlns:a16="http://schemas.microsoft.com/office/drawing/2014/main" val="1622355508"/>
                    </a:ext>
                  </a:extLst>
                </a:gridCol>
                <a:gridCol w="1157203">
                  <a:extLst>
                    <a:ext uri="{9D8B030D-6E8A-4147-A177-3AD203B41FA5}">
                      <a16:colId xmlns:a16="http://schemas.microsoft.com/office/drawing/2014/main" val="3930945887"/>
                    </a:ext>
                  </a:extLst>
                </a:gridCol>
                <a:gridCol w="1523863">
                  <a:extLst>
                    <a:ext uri="{9D8B030D-6E8A-4147-A177-3AD203B41FA5}">
                      <a16:colId xmlns:a16="http://schemas.microsoft.com/office/drawing/2014/main" val="3692362654"/>
                    </a:ext>
                  </a:extLst>
                </a:gridCol>
                <a:gridCol w="1134996">
                  <a:extLst>
                    <a:ext uri="{9D8B030D-6E8A-4147-A177-3AD203B41FA5}">
                      <a16:colId xmlns:a16="http://schemas.microsoft.com/office/drawing/2014/main" val="2443695022"/>
                    </a:ext>
                  </a:extLst>
                </a:gridCol>
              </a:tblGrid>
              <a:tr h="213176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Key Vocabulary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66870870"/>
                  </a:ext>
                </a:extLst>
              </a:tr>
              <a:tr h="188801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pencil </a:t>
                      </a:r>
                      <a:r>
                        <a:rPr lang="en-GB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Dip 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Primary colour names </a:t>
                      </a:r>
                      <a:r>
                        <a:rPr lang="en-GB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Paper 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01220625"/>
                  </a:ext>
                </a:extLst>
              </a:tr>
              <a:tr h="193796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draw </a:t>
                      </a:r>
                      <a:r>
                        <a:rPr lang="en-GB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paint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Stick  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Colour in 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33632335"/>
                  </a:ext>
                </a:extLst>
              </a:tr>
              <a:tr h="214107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Brush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picture  </a:t>
                      </a:r>
                      <a:r>
                        <a:rPr lang="en-GB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Glue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97937432"/>
                  </a:ext>
                </a:extLst>
              </a:tr>
            </a:tbl>
          </a:graphicData>
        </a:graphic>
      </p:graphicFrame>
      <p:pic>
        <p:nvPicPr>
          <p:cNvPr id="14" name="Picture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743319" y="516103"/>
            <a:ext cx="635882" cy="800411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6197600" y="4627550"/>
            <a:ext cx="5531556" cy="161941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u="sng" dirty="0" smtClean="0"/>
              <a:t>Knowledge </a:t>
            </a:r>
            <a:r>
              <a:rPr lang="en-GB" sz="1400" u="sng" dirty="0" smtClean="0"/>
              <a:t>Nuggets</a:t>
            </a:r>
          </a:p>
          <a:p>
            <a:r>
              <a:rPr lang="en-GB" sz="1050" dirty="0"/>
              <a:t>How to hold a paint brush correctly</a:t>
            </a:r>
          </a:p>
          <a:p>
            <a:r>
              <a:rPr lang="en-GB" sz="1050" dirty="0"/>
              <a:t>To know a brush must be cleaned before using another colour. </a:t>
            </a:r>
          </a:p>
          <a:p>
            <a:r>
              <a:rPr lang="en-GB" sz="1050" dirty="0"/>
              <a:t>New colours can be made through mixing other colours together </a:t>
            </a:r>
          </a:p>
          <a:p>
            <a:r>
              <a:rPr lang="en-GB" sz="1050" dirty="0"/>
              <a:t>Name primary colours – red, blue, yellow </a:t>
            </a:r>
          </a:p>
          <a:p>
            <a:r>
              <a:rPr lang="en-GB" sz="105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 know that simple objects can represent objects.</a:t>
            </a:r>
          </a:p>
          <a:p>
            <a:pPr>
              <a:lnSpc>
                <a:spcPct val="107000"/>
              </a:lnSpc>
            </a:pPr>
            <a:r>
              <a:rPr lang="en-GB" sz="105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Learn how to apply different amounts of pressure to the pencil. </a:t>
            </a:r>
          </a:p>
          <a:p>
            <a:r>
              <a:rPr lang="en-GB" sz="105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Explore, experiment and respond to colour through collecting sorting and matching</a:t>
            </a:r>
            <a:endParaRPr lang="en-GB" sz="1050" u="sng" dirty="0" smtClean="0"/>
          </a:p>
          <a:p>
            <a:endParaRPr lang="en-GB" sz="1100" u="sng" dirty="0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46954" y="2334915"/>
            <a:ext cx="402998" cy="48201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83819" y="2264502"/>
            <a:ext cx="507203" cy="60019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258755" y="2342731"/>
            <a:ext cx="476250" cy="50482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835235" y="2577239"/>
            <a:ext cx="430631" cy="40093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619598" y="2324257"/>
            <a:ext cx="472608" cy="453448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933239" y="4340923"/>
            <a:ext cx="332627" cy="37789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508556" y="4340923"/>
            <a:ext cx="521809" cy="372721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301713" y="3712875"/>
            <a:ext cx="558265" cy="62804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859978" y="3770533"/>
            <a:ext cx="523810" cy="50476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3491669" y="5855285"/>
            <a:ext cx="2538696" cy="843154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783603" y="5953696"/>
            <a:ext cx="2396138" cy="64633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sz="1200" u="sng" dirty="0" smtClean="0"/>
          </a:p>
          <a:p>
            <a:r>
              <a:rPr lang="en-GB" sz="1200" u="sng" dirty="0" smtClean="0"/>
              <a:t>Lowenfield</a:t>
            </a:r>
            <a:r>
              <a:rPr lang="en-GB" sz="1200" u="sng" dirty="0" smtClean="0"/>
              <a:t> Stages of Development in Drawing. </a:t>
            </a:r>
            <a:endParaRPr lang="en-GB" sz="1200" u="sng" dirty="0" smtClean="0"/>
          </a:p>
        </p:txBody>
      </p:sp>
    </p:spTree>
    <p:extLst>
      <p:ext uri="{BB962C8B-B14F-4D97-AF65-F5344CB8AC3E}">
        <p14:creationId xmlns:p14="http://schemas.microsoft.com/office/powerpoint/2010/main" val="11843647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9837050"/>
              </p:ext>
            </p:extLst>
          </p:nvPr>
        </p:nvGraphicFramePr>
        <p:xfrm>
          <a:off x="780237" y="1443641"/>
          <a:ext cx="5082893" cy="3219753"/>
        </p:xfrm>
        <a:graphic>
          <a:graphicData uri="http://schemas.openxmlformats.org/drawingml/2006/table">
            <a:tbl>
              <a:tblPr firstRow="1" firstCol="1" bandRow="1"/>
              <a:tblGrid>
                <a:gridCol w="1511584">
                  <a:extLst>
                    <a:ext uri="{9D8B030D-6E8A-4147-A177-3AD203B41FA5}">
                      <a16:colId xmlns:a16="http://schemas.microsoft.com/office/drawing/2014/main" val="3849854435"/>
                    </a:ext>
                  </a:extLst>
                </a:gridCol>
                <a:gridCol w="1947501">
                  <a:extLst>
                    <a:ext uri="{9D8B030D-6E8A-4147-A177-3AD203B41FA5}">
                      <a16:colId xmlns:a16="http://schemas.microsoft.com/office/drawing/2014/main" val="2728688727"/>
                    </a:ext>
                  </a:extLst>
                </a:gridCol>
                <a:gridCol w="1623808">
                  <a:extLst>
                    <a:ext uri="{9D8B030D-6E8A-4147-A177-3AD203B41FA5}">
                      <a16:colId xmlns:a16="http://schemas.microsoft.com/office/drawing/2014/main" val="3992729168"/>
                    </a:ext>
                  </a:extLst>
                </a:gridCol>
              </a:tblGrid>
              <a:tr h="380690">
                <a:tc gridSpan="3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Key Learning :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4892348"/>
                  </a:ext>
                </a:extLst>
              </a:tr>
              <a:tr h="1297670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Autumn 1 – All </a:t>
                      </a:r>
                      <a:r>
                        <a:rPr lang="en-GB" sz="900" u="sng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About Me </a:t>
                      </a:r>
                      <a:endParaRPr lang="en-GB" sz="900" u="sng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1" u="sng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Construction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u="sng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 build on large scale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Build a house from large</a:t>
                      </a:r>
                      <a:r>
                        <a:rPr lang="en-GB" sz="90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construction blocks</a:t>
                      </a:r>
                      <a:endParaRPr lang="en-GB" sz="9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Spring 1 – What is it like in Space</a:t>
                      </a:r>
                      <a:r>
                        <a:rPr lang="en-GB" sz="900" u="sng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?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1" u="sng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Joining</a:t>
                      </a:r>
                      <a:r>
                        <a:rPr lang="en-GB" sz="900" u="none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– develop skills to use varied</a:t>
                      </a:r>
                      <a:r>
                        <a:rPr lang="en-GB" sz="900" u="none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range of joining techniques e.g. gluing, weaving, hole punching to c</a:t>
                      </a:r>
                      <a:r>
                        <a:rPr lang="en-GB" sz="900" u="none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reate</a:t>
                      </a:r>
                      <a:r>
                        <a:rPr lang="en-GB" sz="900" u="none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 space rocket from recycled materials. </a:t>
                      </a:r>
                      <a:endParaRPr lang="en-GB" sz="900" u="none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Summer 1 – People who help us. </a:t>
                      </a:r>
                      <a:endParaRPr lang="en-GB" sz="900" u="sng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1" u="sng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Joining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u="none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Children develop tearing and folding skills when completing a cut and Stick doctors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u="none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bag activity.</a:t>
                      </a:r>
                      <a:endParaRPr lang="en-GB" sz="900" u="none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83181248"/>
                  </a:ext>
                </a:extLst>
              </a:tr>
              <a:tr h="1514413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900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Autumn 2 – What do we Celebrate</a:t>
                      </a:r>
                      <a:r>
                        <a:rPr lang="en-GB" sz="900" u="sng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?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1" u="sng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Cooking</a:t>
                      </a:r>
                      <a:r>
                        <a:rPr lang="en-GB" sz="900" u="sng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–</a:t>
                      </a:r>
                      <a:r>
                        <a:rPr lang="en-GB" sz="900" u="none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Experiments with ingredients, measuring and creating</a:t>
                      </a:r>
                      <a:r>
                        <a:rPr lang="en-GB" sz="900" u="none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 </a:t>
                      </a:r>
                      <a:r>
                        <a:rPr lang="en-GB" sz="90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cake.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1" u="sng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Construction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u="sng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 build on large scale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Den building on large scale outside using a variety of resources. </a:t>
                      </a:r>
                      <a:endParaRPr lang="en-GB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u="sng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Spring </a:t>
                      </a:r>
                      <a:r>
                        <a:rPr lang="en-GB" sz="900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 – How do we grow</a:t>
                      </a:r>
                      <a:r>
                        <a:rPr lang="en-GB" sz="900" u="sng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?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u="sng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Salad</a:t>
                      </a:r>
                      <a:r>
                        <a:rPr lang="en-GB" sz="900" u="sng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Making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b="1" u="sng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Cooking</a:t>
                      </a:r>
                      <a:r>
                        <a:rPr lang="en-GB" sz="900" u="sng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-using equipment required to chop foods</a:t>
                      </a:r>
                      <a:endParaRPr lang="en-GB" sz="900" u="sng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u="none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Experiment with tools needed for cutting</a:t>
                      </a:r>
                      <a:r>
                        <a:rPr lang="en-GB" sz="900" u="none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vegetables for a salad. </a:t>
                      </a:r>
                      <a:endParaRPr lang="en-GB" sz="900" u="none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Summer 2 – Under the Sea </a:t>
                      </a:r>
                      <a:endParaRPr lang="en-GB" sz="900" u="sng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u="none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Create a rainbow fish.</a:t>
                      </a:r>
                      <a:r>
                        <a:rPr lang="en-GB" sz="900" u="none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900" u="none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Children to select from a variety of materials, children independently select the tools and materials to do this independently. </a:t>
                      </a:r>
                      <a:endParaRPr lang="en-GB" sz="900" u="none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8164950"/>
                  </a:ext>
                </a:extLst>
              </a:tr>
            </a:tbl>
          </a:graphicData>
        </a:graphic>
      </p:graphicFrame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04308597"/>
              </p:ext>
            </p:extLst>
          </p:nvPr>
        </p:nvGraphicFramePr>
        <p:xfrm>
          <a:off x="1708820" y="2451808"/>
          <a:ext cx="443013" cy="3651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8" name="Bitmap Image" r:id="rId3" imgW="1267002" imgH="1019048" progId="Paint.Picture">
                  <p:embed/>
                </p:oleObj>
              </mc:Choice>
              <mc:Fallback>
                <p:oleObj name="Bitmap Image" r:id="rId3" imgW="1267002" imgH="1019048" progId="Paint.Picture">
                  <p:embed/>
                  <p:pic>
                    <p:nvPicPr>
                      <p:cNvPr id="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08820" y="2451808"/>
                        <a:ext cx="443013" cy="36512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03186641"/>
              </p:ext>
            </p:extLst>
          </p:nvPr>
        </p:nvGraphicFramePr>
        <p:xfrm>
          <a:off x="1852232" y="4126956"/>
          <a:ext cx="340840" cy="32797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9" name="Bitmap Image" r:id="rId5" imgW="800212" imgH="771429" progId="Paint.Picture">
                  <p:embed/>
                </p:oleObj>
              </mc:Choice>
              <mc:Fallback>
                <p:oleObj name="Bitmap Image" r:id="rId5" imgW="800212" imgH="771429" progId="Paint.Picture">
                  <p:embed/>
                  <p:pic>
                    <p:nvPicPr>
                      <p:cNvPr id="7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52232" y="4126956"/>
                        <a:ext cx="340840" cy="32797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764751" y="485422"/>
            <a:ext cx="10964405" cy="86177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St. Boniface RC Primary </a:t>
            </a:r>
          </a:p>
          <a:p>
            <a:r>
              <a:rPr lang="en-GB" sz="1600" dirty="0" smtClean="0"/>
              <a:t>Nursery </a:t>
            </a:r>
          </a:p>
          <a:p>
            <a:r>
              <a:rPr lang="en-GB" sz="1600" dirty="0" smtClean="0"/>
              <a:t>Design Technology Yearly Knowledge Overview </a:t>
            </a:r>
            <a:endParaRPr lang="en-GB" sz="1600" dirty="0"/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5471038"/>
              </p:ext>
            </p:extLst>
          </p:nvPr>
        </p:nvGraphicFramePr>
        <p:xfrm>
          <a:off x="6197600" y="1443641"/>
          <a:ext cx="5531556" cy="2943586"/>
        </p:xfrm>
        <a:graphic>
          <a:graphicData uri="http://schemas.openxmlformats.org/drawingml/2006/table">
            <a:tbl>
              <a:tblPr firstRow="1" firstCol="1" bandRow="1"/>
              <a:tblGrid>
                <a:gridCol w="1645011">
                  <a:extLst>
                    <a:ext uri="{9D8B030D-6E8A-4147-A177-3AD203B41FA5}">
                      <a16:colId xmlns:a16="http://schemas.microsoft.com/office/drawing/2014/main" val="351032193"/>
                    </a:ext>
                  </a:extLst>
                </a:gridCol>
                <a:gridCol w="2119405">
                  <a:extLst>
                    <a:ext uri="{9D8B030D-6E8A-4147-A177-3AD203B41FA5}">
                      <a16:colId xmlns:a16="http://schemas.microsoft.com/office/drawing/2014/main" val="3259605013"/>
                    </a:ext>
                  </a:extLst>
                </a:gridCol>
                <a:gridCol w="1767140">
                  <a:extLst>
                    <a:ext uri="{9D8B030D-6E8A-4147-A177-3AD203B41FA5}">
                      <a16:colId xmlns:a16="http://schemas.microsoft.com/office/drawing/2014/main" val="3266647283"/>
                    </a:ext>
                  </a:extLst>
                </a:gridCol>
              </a:tblGrid>
              <a:tr h="432160">
                <a:tc gridSpan="3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Key </a:t>
                      </a:r>
                      <a:r>
                        <a:rPr lang="en-GB" sz="1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Books</a:t>
                      </a:r>
                      <a:r>
                        <a:rPr lang="en-GB" sz="140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: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20661287"/>
                  </a:ext>
                </a:extLst>
              </a:tr>
              <a:tr h="123389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Autumn 1 – All About </a:t>
                      </a:r>
                      <a:r>
                        <a:rPr lang="en-GB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            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Spring 1 – What is it like in Space?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Summer 1 – People who help us.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09984768"/>
                  </a:ext>
                </a:extLst>
              </a:tr>
              <a:tr h="1056504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Autumn 2 – What do we Celebrate</a:t>
                      </a:r>
                      <a:r>
                        <a:rPr lang="en-GB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?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Spring 2 – How do we grow?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Summer 2 – Under the Sea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6584380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8085876"/>
              </p:ext>
            </p:extLst>
          </p:nvPr>
        </p:nvGraphicFramePr>
        <p:xfrm>
          <a:off x="780237" y="4944174"/>
          <a:ext cx="4890158" cy="1473198"/>
        </p:xfrm>
        <a:graphic>
          <a:graphicData uri="http://schemas.openxmlformats.org/drawingml/2006/table">
            <a:tbl>
              <a:tblPr firstRow="1" firstCol="1" bandRow="1"/>
              <a:tblGrid>
                <a:gridCol w="2578686">
                  <a:extLst>
                    <a:ext uri="{9D8B030D-6E8A-4147-A177-3AD203B41FA5}">
                      <a16:colId xmlns:a16="http://schemas.microsoft.com/office/drawing/2014/main" val="1622355508"/>
                    </a:ext>
                  </a:extLst>
                </a:gridCol>
                <a:gridCol w="2311472">
                  <a:extLst>
                    <a:ext uri="{9D8B030D-6E8A-4147-A177-3AD203B41FA5}">
                      <a16:colId xmlns:a16="http://schemas.microsoft.com/office/drawing/2014/main" val="3930945887"/>
                    </a:ext>
                  </a:extLst>
                </a:gridCol>
              </a:tblGrid>
              <a:tr h="387774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Key Vocabulary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66870870"/>
                  </a:ext>
                </a:extLst>
              </a:tr>
              <a:tr h="343435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cut </a:t>
                      </a:r>
                      <a:r>
                        <a:rPr lang="en-GB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join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01220625"/>
                  </a:ext>
                </a:extLst>
              </a:tr>
              <a:tr h="352521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stick </a:t>
                      </a:r>
                      <a:r>
                        <a:rPr lang="en-GB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make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33632335"/>
                  </a:ext>
                </a:extLst>
              </a:tr>
              <a:tr h="389468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Glue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Cello tape   </a:t>
                      </a:r>
                      <a:r>
                        <a:rPr lang="en-GB" sz="110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97937432"/>
                  </a:ext>
                </a:extLst>
              </a:tr>
            </a:tbl>
          </a:graphicData>
        </a:graphic>
      </p:graphicFrame>
      <p:pic>
        <p:nvPicPr>
          <p:cNvPr id="14" name="Picture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743319" y="516103"/>
            <a:ext cx="635882" cy="800411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6197600" y="4627550"/>
            <a:ext cx="5531556" cy="216982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u="sng" dirty="0" smtClean="0"/>
              <a:t>Knowledge </a:t>
            </a:r>
            <a:r>
              <a:rPr lang="en-GB" sz="1400" u="sng" dirty="0" smtClean="0"/>
              <a:t>Nuggets</a:t>
            </a:r>
          </a:p>
          <a:p>
            <a:r>
              <a:rPr lang="en-GB" sz="1100" dirty="0"/>
              <a:t>Explore different materials freely, to develop their ideas about how to use them and what to </a:t>
            </a:r>
            <a:r>
              <a:rPr lang="en-GB" sz="1100" dirty="0" smtClean="0"/>
              <a:t>make</a:t>
            </a:r>
          </a:p>
          <a:p>
            <a:r>
              <a:rPr lang="en-GB" sz="1100" dirty="0" smtClean="0"/>
              <a:t>Develop </a:t>
            </a:r>
            <a:r>
              <a:rPr lang="en-GB" sz="1100" dirty="0"/>
              <a:t>their own ideas and then decide which materials to use to express them. </a:t>
            </a:r>
          </a:p>
          <a:p>
            <a:r>
              <a:rPr lang="en-GB" sz="1100" dirty="0" smtClean="0"/>
              <a:t>Join </a:t>
            </a:r>
            <a:r>
              <a:rPr lang="en-GB" sz="1100" dirty="0"/>
              <a:t>different materials and explore different textures</a:t>
            </a:r>
            <a:r>
              <a:rPr lang="en-GB" sz="11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r>
              <a:rPr lang="en-GB" sz="11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Use blocks to build a house. </a:t>
            </a:r>
          </a:p>
          <a:p>
            <a:r>
              <a:rPr lang="en-GB" sz="11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Use materials to make a space rocket. </a:t>
            </a:r>
          </a:p>
          <a:p>
            <a:r>
              <a:rPr lang="en-GB" sz="11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Manage tools carefully to cut, chop and snip.  </a:t>
            </a:r>
          </a:p>
          <a:p>
            <a:r>
              <a:rPr lang="en-GB" sz="1100" dirty="0"/>
              <a:t>Make </a:t>
            </a:r>
            <a:r>
              <a:rPr lang="en-GB" sz="1100" dirty="0" smtClean="0"/>
              <a:t>imaginative </a:t>
            </a:r>
            <a:r>
              <a:rPr lang="en-GB" sz="1100" dirty="0"/>
              <a:t>‘small worlds’ with blocks and construction </a:t>
            </a:r>
            <a:r>
              <a:rPr lang="en-GB" sz="1100" dirty="0" smtClean="0"/>
              <a:t>kits.</a:t>
            </a:r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1100" u="sng" dirty="0" smtClean="0"/>
          </a:p>
          <a:p>
            <a:endParaRPr lang="en-GB" sz="1100" u="sng" dirty="0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46954" y="2334915"/>
            <a:ext cx="402998" cy="482017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683819" y="2264502"/>
            <a:ext cx="507203" cy="60019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258755" y="2342731"/>
            <a:ext cx="476250" cy="504825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667416" y="2514502"/>
            <a:ext cx="430631" cy="40093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442150" y="2030822"/>
            <a:ext cx="415156" cy="398325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765420" y="4126956"/>
            <a:ext cx="332627" cy="37789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256094" y="4275295"/>
            <a:ext cx="414301" cy="295930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301713" y="3712875"/>
            <a:ext cx="558265" cy="62804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859978" y="3770533"/>
            <a:ext cx="523810" cy="504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05624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5541579"/>
              </p:ext>
            </p:extLst>
          </p:nvPr>
        </p:nvGraphicFramePr>
        <p:xfrm>
          <a:off x="780237" y="1443641"/>
          <a:ext cx="5022252" cy="4979737"/>
        </p:xfrm>
        <a:graphic>
          <a:graphicData uri="http://schemas.openxmlformats.org/drawingml/2006/table">
            <a:tbl>
              <a:tblPr firstRow="1" firstCol="1" bandRow="1"/>
              <a:tblGrid>
                <a:gridCol w="2527407">
                  <a:extLst>
                    <a:ext uri="{9D8B030D-6E8A-4147-A177-3AD203B41FA5}">
                      <a16:colId xmlns:a16="http://schemas.microsoft.com/office/drawing/2014/main" val="3849854435"/>
                    </a:ext>
                  </a:extLst>
                </a:gridCol>
                <a:gridCol w="2494845">
                  <a:extLst>
                    <a:ext uri="{9D8B030D-6E8A-4147-A177-3AD203B41FA5}">
                      <a16:colId xmlns:a16="http://schemas.microsoft.com/office/drawing/2014/main" val="2728688727"/>
                    </a:ext>
                  </a:extLst>
                </a:gridCol>
              </a:tblGrid>
              <a:tr h="441613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Key Learning :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4892348"/>
                  </a:ext>
                </a:extLst>
              </a:tr>
              <a:tr h="4538124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b="1" u="sng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Number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b="1" u="sng" dirty="0" err="1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Comparrison</a:t>
                      </a:r>
                      <a:r>
                        <a:rPr lang="en-GB" sz="800" b="1" u="sng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800" b="0" i="0" u="none" strike="noStrike" kern="1200" baseline="0" dirty="0" smtClean="0">
                          <a:solidFill>
                            <a:schemeClr val="tx1"/>
                          </a:solidFill>
                          <a:latin typeface="White_Rose_Noto " panose="020B0502040504020204" pitchFamily="34" charset="0"/>
                          <a:ea typeface="White_Rose_Noto " panose="020B0502040504020204" pitchFamily="34" charset="0"/>
                          <a:cs typeface="White_Rose_Noto " panose="020B0502040504020204" pitchFamily="34" charset="0"/>
                        </a:rPr>
                        <a:t>Compare quantities using language: ‘more than’, ‘fewer than’.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i="0" u="sng" strike="noStrike" kern="1200" baseline="0" dirty="0" smtClean="0">
                          <a:solidFill>
                            <a:schemeClr val="tx1"/>
                          </a:solidFill>
                          <a:latin typeface="White_Rose_Noto " panose="020B0502040504020204" pitchFamily="34" charset="0"/>
                          <a:ea typeface="White_Rose_Noto " panose="020B0502040504020204" pitchFamily="34" charset="0"/>
                          <a:cs typeface="White_Rose_Noto " panose="020B0502040504020204" pitchFamily="34" charset="0"/>
                        </a:rPr>
                        <a:t>Counting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800" b="0" i="0" u="none" strike="noStrike" kern="1200" baseline="0" dirty="0" smtClean="0">
                          <a:solidFill>
                            <a:schemeClr val="tx1"/>
                          </a:solidFill>
                          <a:latin typeface="White_Rose_Noto " panose="020B0502040504020204" pitchFamily="34" charset="0"/>
                          <a:ea typeface="White_Rose_Noto " panose="020B0502040504020204" pitchFamily="34" charset="0"/>
                          <a:cs typeface="White_Rose_Noto " panose="020B0502040504020204" pitchFamily="34" charset="0"/>
                        </a:rPr>
                        <a:t>Recite numbers past 5.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800" b="0" i="0" u="none" strike="noStrike" kern="1200" baseline="0" dirty="0" smtClean="0">
                          <a:solidFill>
                            <a:schemeClr val="tx1"/>
                          </a:solidFill>
                          <a:latin typeface="White_Rose_Noto " panose="020B0502040504020204" pitchFamily="34" charset="0"/>
                          <a:ea typeface="White_Rose_Noto " panose="020B0502040504020204" pitchFamily="34" charset="0"/>
                          <a:cs typeface="White_Rose_Noto " panose="020B0502040504020204" pitchFamily="34" charset="0"/>
                        </a:rPr>
                        <a:t>Say one number for each item in order: 1,2,3,4,5.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800" b="0" i="0" u="none" strike="noStrike" kern="1200" baseline="0" dirty="0" smtClean="0">
                          <a:solidFill>
                            <a:schemeClr val="tx1"/>
                          </a:solidFill>
                          <a:latin typeface="White_Rose_Noto " panose="020B0502040504020204" pitchFamily="34" charset="0"/>
                          <a:ea typeface="White_Rose_Noto " panose="020B0502040504020204" pitchFamily="34" charset="0"/>
                          <a:cs typeface="White_Rose_Noto " panose="020B0502040504020204" pitchFamily="34" charset="0"/>
                        </a:rPr>
                        <a:t>Show ‘finger numbers’ up to 5.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800" b="0" i="0" u="none" strike="noStrike" kern="1200" baseline="0" dirty="0" smtClean="0">
                          <a:solidFill>
                            <a:schemeClr val="tx1"/>
                          </a:solidFill>
                          <a:latin typeface="White_Rose_Noto " panose="020B0502040504020204" pitchFamily="34" charset="0"/>
                          <a:ea typeface="White_Rose_Noto " panose="020B0502040504020204" pitchFamily="34" charset="0"/>
                          <a:cs typeface="White_Rose_Noto " panose="020B0502040504020204" pitchFamily="34" charset="0"/>
                        </a:rPr>
                        <a:t>Link numerals and amounts: for example, showing the right number of objects to match the numeral, up to 5.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800" b="1" i="0" u="sng" strike="noStrike" kern="1200" baseline="0" dirty="0" smtClean="0">
                          <a:solidFill>
                            <a:schemeClr val="tx1"/>
                          </a:solidFill>
                          <a:latin typeface="White_Rose_Noto " panose="020B0502040504020204" pitchFamily="34" charset="0"/>
                          <a:ea typeface="White_Rose_Noto " panose="020B0502040504020204" pitchFamily="34" charset="0"/>
                          <a:cs typeface="White_Rose_Noto " panose="020B0502040504020204" pitchFamily="34" charset="0"/>
                        </a:rPr>
                        <a:t>Cardinality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800" b="0" i="0" u="none" strike="noStrike" kern="1200" baseline="0" dirty="0" smtClean="0">
                          <a:solidFill>
                            <a:schemeClr val="tx1"/>
                          </a:solidFill>
                          <a:latin typeface="White_Rose_Noto " panose="020B0502040504020204" pitchFamily="34" charset="0"/>
                          <a:ea typeface="White_Rose_Noto " panose="020B0502040504020204" pitchFamily="34" charset="0"/>
                          <a:cs typeface="White_Rose_Noto " panose="020B0502040504020204" pitchFamily="34" charset="0"/>
                        </a:rPr>
                        <a:t>Develop fast recognition of up to 3 objects, without having to count them individually (‘</a:t>
                      </a:r>
                      <a:r>
                        <a:rPr lang="en-GB" sz="800" b="0" i="0" u="none" strike="noStrike" kern="1200" baseline="0" dirty="0" err="1" smtClean="0">
                          <a:solidFill>
                            <a:schemeClr val="tx1"/>
                          </a:solidFill>
                          <a:latin typeface="White_Rose_Noto " panose="020B0502040504020204" pitchFamily="34" charset="0"/>
                          <a:ea typeface="White_Rose_Noto " panose="020B0502040504020204" pitchFamily="34" charset="0"/>
                          <a:cs typeface="White_Rose_Noto " panose="020B0502040504020204" pitchFamily="34" charset="0"/>
                        </a:rPr>
                        <a:t>subitising</a:t>
                      </a:r>
                      <a:r>
                        <a:rPr lang="en-GB" sz="800" b="0" i="0" u="none" strike="noStrike" kern="1200" baseline="0" dirty="0" smtClean="0">
                          <a:solidFill>
                            <a:schemeClr val="tx1"/>
                          </a:solidFill>
                          <a:latin typeface="White_Rose_Noto " panose="020B0502040504020204" pitchFamily="34" charset="0"/>
                          <a:ea typeface="White_Rose_Noto " panose="020B0502040504020204" pitchFamily="34" charset="0"/>
                          <a:cs typeface="White_Rose_Noto " panose="020B0502040504020204" pitchFamily="34" charset="0"/>
                        </a:rPr>
                        <a:t>’).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800" b="0" i="0" u="none" strike="noStrike" kern="1200" baseline="0" dirty="0" smtClean="0">
                          <a:solidFill>
                            <a:schemeClr val="tx1"/>
                          </a:solidFill>
                          <a:latin typeface="White_Rose_Noto " panose="020B0502040504020204" pitchFamily="34" charset="0"/>
                          <a:ea typeface="White_Rose_Noto " panose="020B0502040504020204" pitchFamily="34" charset="0"/>
                          <a:cs typeface="White_Rose_Noto " panose="020B0502040504020204" pitchFamily="34" charset="0"/>
                        </a:rPr>
                        <a:t>Know that the last number reached when counting a small set of objects tells you how many there are in total (‘cardinal principle’).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800" b="0" i="0" u="none" strike="noStrike" kern="1200" baseline="0" dirty="0" smtClean="0">
                          <a:solidFill>
                            <a:schemeClr val="tx1"/>
                          </a:solidFill>
                          <a:latin typeface="White_Rose_Noto " panose="020B0502040504020204" pitchFamily="34" charset="0"/>
                          <a:ea typeface="White_Rose_Noto " panose="020B0502040504020204" pitchFamily="34" charset="0"/>
                          <a:cs typeface="White_Rose_Noto " panose="020B0502040504020204" pitchFamily="34" charset="0"/>
                        </a:rPr>
                        <a:t>Experiment with their own symbols and marks as well as numerals.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800" b="0" i="0" u="none" strike="noStrike" kern="1200" baseline="0" dirty="0" smtClean="0">
                          <a:solidFill>
                            <a:schemeClr val="tx1"/>
                          </a:solidFill>
                          <a:latin typeface="White_Rose_Noto " panose="020B0502040504020204" pitchFamily="34" charset="0"/>
                          <a:ea typeface="White_Rose_Noto " panose="020B0502040504020204" pitchFamily="34" charset="0"/>
                          <a:cs typeface="White_Rose_Noto " panose="020B0502040504020204" pitchFamily="34" charset="0"/>
                        </a:rPr>
                        <a:t>Solve real world mathematical problems with numbers up to 5.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050" b="0" u="sng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u="sng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Shape,</a:t>
                      </a:r>
                      <a:r>
                        <a:rPr lang="en-GB" sz="800" u="sng" baseline="0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Space &amp; Measure </a:t>
                      </a:r>
                      <a:r>
                        <a:rPr lang="en-GB" sz="800" u="sng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u="sng" dirty="0" err="1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Spacial</a:t>
                      </a:r>
                      <a:r>
                        <a:rPr lang="en-GB" sz="800" u="sng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Awareness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800" b="0" i="0" u="none" strike="noStrike" kern="1200" baseline="0" dirty="0" smtClean="0">
                          <a:solidFill>
                            <a:schemeClr val="tx1"/>
                          </a:solidFill>
                          <a:latin typeface="White_Rose_Noto " panose="020B0502040504020204" pitchFamily="34" charset="0"/>
                          <a:ea typeface="White_Rose_Noto " panose="020B0502040504020204" pitchFamily="34" charset="0"/>
                          <a:cs typeface="White_Rose_Noto " panose="020B0502040504020204" pitchFamily="34" charset="0"/>
                        </a:rPr>
                        <a:t>Understand position through words alone – for example, “The bag is under the table,” – with no pointing.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800" b="0" i="0" u="none" strike="noStrike" kern="1200" baseline="0" dirty="0" smtClean="0">
                          <a:solidFill>
                            <a:schemeClr val="tx1"/>
                          </a:solidFill>
                          <a:latin typeface="White_Rose_Noto " panose="020B0502040504020204" pitchFamily="34" charset="0"/>
                          <a:ea typeface="White_Rose_Noto " panose="020B0502040504020204" pitchFamily="34" charset="0"/>
                          <a:cs typeface="White_Rose_Noto " panose="020B0502040504020204" pitchFamily="34" charset="0"/>
                        </a:rPr>
                        <a:t>Describe a familiar route.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800" b="0" i="0" u="none" strike="noStrike" kern="1200" baseline="0" dirty="0" smtClean="0">
                          <a:solidFill>
                            <a:schemeClr val="tx1"/>
                          </a:solidFill>
                          <a:latin typeface="White_Rose_Noto " panose="020B0502040504020204" pitchFamily="34" charset="0"/>
                          <a:ea typeface="White_Rose_Noto " panose="020B0502040504020204" pitchFamily="34" charset="0"/>
                          <a:cs typeface="White_Rose_Noto " panose="020B0502040504020204" pitchFamily="34" charset="0"/>
                        </a:rPr>
                        <a:t>Discuss routes and locations, using words like ‘in front of’ and ‘behind’.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b="1" u="sng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Shape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800" b="0" i="0" u="none" strike="noStrike" kern="1200" baseline="0" dirty="0" smtClean="0">
                          <a:solidFill>
                            <a:schemeClr val="tx1"/>
                          </a:solidFill>
                          <a:latin typeface="White_Rose_Noto " panose="020B0502040504020204" pitchFamily="34" charset="0"/>
                          <a:ea typeface="White_Rose_Noto " panose="020B0502040504020204" pitchFamily="34" charset="0"/>
                          <a:cs typeface="White_Rose_Noto " panose="020B0502040504020204" pitchFamily="34" charset="0"/>
                        </a:rPr>
                        <a:t>Talk about and explore 2D and 3D shapes (for example, circles, rectangles, triangles and cuboids) using informal and mathematical language: ‘sides’, ‘corners’, ‘straight’, ‘flat’, ‘round’.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800" b="0" i="0" u="none" strike="noStrike" kern="1200" baseline="0" dirty="0" smtClean="0">
                          <a:solidFill>
                            <a:schemeClr val="tx1"/>
                          </a:solidFill>
                          <a:latin typeface="White_Rose_Noto " panose="020B0502040504020204" pitchFamily="34" charset="0"/>
                          <a:ea typeface="White_Rose_Noto " panose="020B0502040504020204" pitchFamily="34" charset="0"/>
                          <a:cs typeface="White_Rose_Noto " panose="020B0502040504020204" pitchFamily="34" charset="0"/>
                        </a:rPr>
                        <a:t>Select shapes appropriately: flat surfaces for building, a triangular prism for a roof etc.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800" b="0" i="0" u="none" strike="noStrike" kern="1200" baseline="0" dirty="0" smtClean="0">
                          <a:solidFill>
                            <a:schemeClr val="tx1"/>
                          </a:solidFill>
                          <a:latin typeface="White_Rose_Noto " panose="020B0502040504020204" pitchFamily="34" charset="0"/>
                          <a:ea typeface="White_Rose_Noto " panose="020B0502040504020204" pitchFamily="34" charset="0"/>
                          <a:cs typeface="White_Rose_Noto " panose="020B0502040504020204" pitchFamily="34" charset="0"/>
                        </a:rPr>
                        <a:t>Combine shapes to make new ones – an arch, a bigger triangle, etc.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b="1" u="sng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Pattern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800" b="0" i="0" u="none" strike="noStrike" kern="1200" baseline="0" dirty="0" smtClean="0">
                          <a:solidFill>
                            <a:schemeClr val="tx1"/>
                          </a:solidFill>
                          <a:latin typeface="White_Rose_Noto " panose="020B0502040504020204" pitchFamily="34" charset="0"/>
                          <a:ea typeface="White_Rose_Noto " panose="020B0502040504020204" pitchFamily="34" charset="0"/>
                          <a:cs typeface="White_Rose_Noto " panose="020B0502040504020204" pitchFamily="34" charset="0"/>
                        </a:rPr>
                        <a:t>Talk about and identify the patterns around them. For example: stripes on clothes, designs on rugs and wallpaper. Use informal language like ‘pointy’, ‘spotty’, ‘blobs’, etc.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800" b="0" i="0" u="none" strike="noStrike" kern="1200" baseline="0" dirty="0" smtClean="0">
                          <a:solidFill>
                            <a:schemeClr val="tx1"/>
                          </a:solidFill>
                          <a:latin typeface="White_Rose_Noto "/>
                          <a:ea typeface="White_Rose_Noto " panose="020B0502040504020204" pitchFamily="34" charset="0"/>
                          <a:cs typeface="White_Rose_Noto " panose="020B0502040504020204" pitchFamily="34" charset="0"/>
                        </a:rPr>
                        <a:t>Extend and create ABAB patterns – stick, leaf, stick, leaf.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800" b="0" i="0" u="none" strike="noStrike" kern="1200" baseline="0" dirty="0" smtClean="0">
                          <a:solidFill>
                            <a:schemeClr val="tx1"/>
                          </a:solidFill>
                          <a:latin typeface="White_Rose_Noto " panose="020B0502040504020204" pitchFamily="34" charset="0"/>
                          <a:ea typeface="White_Rose_Noto " panose="020B0502040504020204" pitchFamily="34" charset="0"/>
                          <a:cs typeface="White_Rose_Noto " panose="020B0502040504020204" pitchFamily="34" charset="0"/>
                        </a:rPr>
                        <a:t>Notice and correct an error in a repeating pattern.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800" b="0" i="0" u="none" strike="noStrike" kern="1200" baseline="0" dirty="0" smtClean="0">
                          <a:solidFill>
                            <a:schemeClr val="tx1"/>
                          </a:solidFill>
                          <a:latin typeface="White_Rose_Noto " panose="020B0502040504020204" pitchFamily="34" charset="0"/>
                          <a:ea typeface="White_Rose_Noto " panose="020B0502040504020204" pitchFamily="34" charset="0"/>
                          <a:cs typeface="White_Rose_Noto " panose="020B0502040504020204" pitchFamily="34" charset="0"/>
                        </a:rPr>
                        <a:t>Begin to describe a sequence of events, real or fictional, using words such as ‘first’, ‘then…’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b="1" u="sng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Measure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0" i="0" u="none" strike="noStrike" kern="1200" baseline="0" dirty="0" smtClean="0">
                          <a:solidFill>
                            <a:schemeClr val="tx1"/>
                          </a:solidFill>
                          <a:latin typeface="White_Rose_Noto " panose="020B0502040504020204" pitchFamily="34" charset="0"/>
                          <a:ea typeface="White_Rose_Noto " panose="020B0502040504020204" pitchFamily="34" charset="0"/>
                          <a:cs typeface="White_Rose_Noto " panose="020B0502040504020204" pitchFamily="34" charset="0"/>
                        </a:rPr>
                        <a:t>Make comparisons between objects relating to size, length, weight and capacity.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900" b="1" u="sng" dirty="0" smtClean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83181248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764751" y="485422"/>
            <a:ext cx="10964405" cy="86177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St. Boniface RC Primary </a:t>
            </a:r>
          </a:p>
          <a:p>
            <a:r>
              <a:rPr lang="en-GB" sz="1600" dirty="0" smtClean="0"/>
              <a:t>Nursery </a:t>
            </a:r>
          </a:p>
          <a:p>
            <a:r>
              <a:rPr lang="en-GB" sz="1600" dirty="0" smtClean="0"/>
              <a:t>Maths</a:t>
            </a:r>
            <a:r>
              <a:rPr lang="en-GB" sz="1600" dirty="0" smtClean="0"/>
              <a:t> </a:t>
            </a:r>
            <a:r>
              <a:rPr lang="en-GB" sz="1600" dirty="0" smtClean="0"/>
              <a:t>Yearly Knowledge Overview </a:t>
            </a:r>
            <a:endParaRPr lang="en-GB" sz="1600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43319" y="516103"/>
            <a:ext cx="635882" cy="80041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26577" y="1962931"/>
            <a:ext cx="4935023" cy="2947736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TextBox 4"/>
          <p:cNvSpPr txBox="1"/>
          <p:nvPr/>
        </p:nvSpPr>
        <p:spPr>
          <a:xfrm>
            <a:off x="6495091" y="1443641"/>
            <a:ext cx="48841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Learning overview :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479913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764751" y="485422"/>
            <a:ext cx="10964405" cy="86177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St. Boniface RC Primary </a:t>
            </a:r>
          </a:p>
          <a:p>
            <a:r>
              <a:rPr lang="en-GB" sz="1600" dirty="0" smtClean="0"/>
              <a:t>Nursery </a:t>
            </a:r>
          </a:p>
          <a:p>
            <a:r>
              <a:rPr lang="en-GB" sz="1600" dirty="0" smtClean="0"/>
              <a:t>Phonics  </a:t>
            </a:r>
            <a:r>
              <a:rPr lang="en-GB" sz="1600" dirty="0" smtClean="0"/>
              <a:t>Yearly Knowledge Overview </a:t>
            </a:r>
            <a:endParaRPr lang="en-GB" sz="1600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43319" y="516103"/>
            <a:ext cx="635882" cy="80041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9640" y="1636409"/>
            <a:ext cx="1733903" cy="188766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4897" y="1636409"/>
            <a:ext cx="1762697" cy="188766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79594" y="1615833"/>
            <a:ext cx="1698334" cy="190824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88687" y="1615833"/>
            <a:ext cx="1701926" cy="192778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96800" y="1649760"/>
            <a:ext cx="1595710" cy="190824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898697" y="1636408"/>
            <a:ext cx="1689244" cy="192159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712166" y="3846185"/>
            <a:ext cx="5875775" cy="244172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59952" y="3846185"/>
            <a:ext cx="4970003" cy="22198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59609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285</TotalTime>
  <Words>2017</Words>
  <Application>Microsoft Office PowerPoint</Application>
  <PresentationFormat>Widescreen</PresentationFormat>
  <Paragraphs>388</Paragraphs>
  <Slides>8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Arial</vt:lpstr>
      <vt:lpstr>Calibri</vt:lpstr>
      <vt:lpstr>Calibri Light</vt:lpstr>
      <vt:lpstr>Times New Roman</vt:lpstr>
      <vt:lpstr>White_Rose_Noto </vt:lpstr>
      <vt:lpstr>Office Theme</vt:lpstr>
      <vt:lpstr>Bitmap Image</vt:lpstr>
      <vt:lpstr>Nursery Knowledge  Organisers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Nursery Knowledge  Organisers</dc:title>
  <dc:creator>user</dc:creator>
  <cp:lastModifiedBy>user</cp:lastModifiedBy>
  <cp:revision>29</cp:revision>
  <dcterms:created xsi:type="dcterms:W3CDTF">2025-10-30T19:09:37Z</dcterms:created>
  <dcterms:modified xsi:type="dcterms:W3CDTF">2025-11-01T15:53:43Z</dcterms:modified>
</cp:coreProperties>
</file>