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varScale="1">
        <p:scale>
          <a:sx n="82" d="100"/>
          <a:sy n="82" d="100"/>
        </p:scale>
        <p:origin x="67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EE8B391-2326-4B2F-BF7F-B10702D82C98}" type="datetimeFigureOut">
              <a:rPr lang="en-GB" smtClean="0"/>
              <a:t>22/08/2026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31057470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EE8B391-2326-4B2F-BF7F-B10702D82C98}" type="datetimeFigureOut">
              <a:rPr lang="en-GB" smtClean="0"/>
              <a:t>22/08/2026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2440412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EE8B391-2326-4B2F-BF7F-B10702D82C98}" type="datetimeFigureOut">
              <a:rPr lang="en-GB" smtClean="0"/>
              <a:t>22/08/2026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14323866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EE8B391-2326-4B2F-BF7F-B10702D82C98}" type="datetimeFigureOut">
              <a:rPr lang="en-GB" smtClean="0"/>
              <a:t>22/08/2026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33240283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EE8B391-2326-4B2F-BF7F-B10702D82C98}" type="datetimeFigureOut">
              <a:rPr lang="en-GB" smtClean="0"/>
              <a:t>22/08/2026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16655113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EE8B391-2326-4B2F-BF7F-B10702D82C98}" type="datetimeFigureOut">
              <a:rPr lang="en-GB" smtClean="0"/>
              <a:t>22/08/2026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13925630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E8B391-2326-4B2F-BF7F-B10702D82C98}" type="datetimeFigureOut">
              <a:rPr lang="en-GB" smtClean="0"/>
              <a:t>22/08/2026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380657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EE8B391-2326-4B2F-BF7F-B10702D82C98}" type="datetimeFigureOut">
              <a:rPr lang="en-GB" smtClean="0"/>
              <a:t>22/08/2026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5342083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EE8B391-2326-4B2F-BF7F-B10702D82C98}" type="datetimeFigureOut">
              <a:rPr lang="en-GB" smtClean="0"/>
              <a:t>22/08/2026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3529666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EE8B391-2326-4B2F-BF7F-B10702D82C98}" type="datetimeFigureOut">
              <a:rPr lang="en-GB" smtClean="0"/>
              <a:t>22/08/2026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33318595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EE8B391-2326-4B2F-BF7F-B10702D82C98}" type="datetimeFigureOut">
              <a:rPr lang="en-GB" smtClean="0"/>
              <a:t>22/08/2026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4326033-6899-4F53-A98F-D0ADFA1A3058}" type="slidenum">
              <a:rPr lang="en-GB" smtClean="0"/>
              <a:t>‹#›</a:t>
            </a:fld>
            <a:endParaRPr lang="en-GB" dirty="0"/>
          </a:p>
        </p:txBody>
      </p:sp>
    </p:spTree>
    <p:extLst>
      <p:ext uri="{BB962C8B-B14F-4D97-AF65-F5344CB8AC3E}">
        <p14:creationId xmlns:p14="http://schemas.microsoft.com/office/powerpoint/2010/main" val="2325958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E8B391-2326-4B2F-BF7F-B10702D82C98}" type="datetimeFigureOut">
              <a:rPr lang="en-GB" smtClean="0"/>
              <a:t>22/08/2026</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326033-6899-4F53-A98F-D0ADFA1A3058}" type="slidenum">
              <a:rPr lang="en-GB" smtClean="0"/>
              <a:t>‹#›</a:t>
            </a:fld>
            <a:endParaRPr lang="en-GB" dirty="0"/>
          </a:p>
        </p:txBody>
      </p:sp>
    </p:spTree>
    <p:extLst>
      <p:ext uri="{BB962C8B-B14F-4D97-AF65-F5344CB8AC3E}">
        <p14:creationId xmlns:p14="http://schemas.microsoft.com/office/powerpoint/2010/main" val="29773617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2.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oleObject" Target="../embeddings/oleObject1.bin"/><Relationship Id="rId16"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oleObject" Target="../embeddings/oleObject2.bin"/><Relationship Id="rId9" Type="http://schemas.openxmlformats.org/officeDocument/2006/relationships/image" Target="../media/image7.png"/><Relationship Id="rId14" Type="http://schemas.openxmlformats.org/officeDocument/2006/relationships/image" Target="../media/image12.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2.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oleObject" Target="../embeddings/oleObject3.bin"/><Relationship Id="rId16"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oleObject" Target="../embeddings/oleObject4.bin"/><Relationship Id="rId9" Type="http://schemas.openxmlformats.org/officeDocument/2006/relationships/image" Target="../media/image7.png"/><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2.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oleObject" Target="../embeddings/oleObject5.bin"/><Relationship Id="rId16"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oleObject" Target="../embeddings/oleObject6.bin"/><Relationship Id="rId9" Type="http://schemas.openxmlformats.org/officeDocument/2006/relationships/image" Target="../media/image7.png"/><Relationship Id="rId14"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5.png"/><Relationship Id="rId3" Type="http://schemas.openxmlformats.org/officeDocument/2006/relationships/image" Target="../media/image2.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4.png"/><Relationship Id="rId2" Type="http://schemas.openxmlformats.org/officeDocument/2006/relationships/oleObject" Target="../embeddings/oleObject7.bin"/><Relationship Id="rId16"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19" Type="http://schemas.openxmlformats.org/officeDocument/2006/relationships/image" Target="../media/image16.png"/><Relationship Id="rId4" Type="http://schemas.openxmlformats.org/officeDocument/2006/relationships/oleObject" Target="../embeddings/oleObject8.bin"/><Relationship Id="rId9" Type="http://schemas.openxmlformats.org/officeDocument/2006/relationships/image" Target="../media/image7.png"/><Relationship Id="rId14"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oleObject" Target="../embeddings/oleObject9.bin"/><Relationship Id="rId16"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oleObject" Target="../embeddings/oleObject10.bin"/><Relationship Id="rId9" Type="http://schemas.openxmlformats.org/officeDocument/2006/relationships/image" Target="../media/image7.png"/><Relationship Id="rId1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C52E050-3CA5-34DF-6EEC-C14BFD373DF9}"/>
              </a:ext>
            </a:extLst>
          </p:cNvPr>
          <p:cNvPicPr>
            <a:picLocks noChangeAspect="1"/>
          </p:cNvPicPr>
          <p:nvPr/>
        </p:nvPicPr>
        <p:blipFill>
          <a:blip r:embed="rId2"/>
          <a:stretch>
            <a:fillRect/>
          </a:stretch>
        </p:blipFill>
        <p:spPr>
          <a:xfrm>
            <a:off x="1548882" y="210690"/>
            <a:ext cx="9032031" cy="6392593"/>
          </a:xfrm>
          <a:prstGeom prst="rect">
            <a:avLst/>
          </a:prstGeom>
        </p:spPr>
      </p:pic>
    </p:spTree>
    <p:extLst>
      <p:ext uri="{BB962C8B-B14F-4D97-AF65-F5344CB8AC3E}">
        <p14:creationId xmlns:p14="http://schemas.microsoft.com/office/powerpoint/2010/main" val="22822492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93943089"/>
              </p:ext>
            </p:extLst>
          </p:nvPr>
        </p:nvGraphicFramePr>
        <p:xfrm>
          <a:off x="764751" y="1650581"/>
          <a:ext cx="5082893" cy="2911539"/>
        </p:xfrm>
        <a:graphic>
          <a:graphicData uri="http://schemas.openxmlformats.org/drawingml/2006/table">
            <a:tbl>
              <a:tblPr firstRow="1" firstCol="1" bandRow="1"/>
              <a:tblGrid>
                <a:gridCol w="1511584">
                  <a:extLst>
                    <a:ext uri="{9D8B030D-6E8A-4147-A177-3AD203B41FA5}">
                      <a16:colId xmlns:a16="http://schemas.microsoft.com/office/drawing/2014/main" val="3849854435"/>
                    </a:ext>
                  </a:extLst>
                </a:gridCol>
                <a:gridCol w="1947501">
                  <a:extLst>
                    <a:ext uri="{9D8B030D-6E8A-4147-A177-3AD203B41FA5}">
                      <a16:colId xmlns:a16="http://schemas.microsoft.com/office/drawing/2014/main" val="2728688727"/>
                    </a:ext>
                  </a:extLst>
                </a:gridCol>
                <a:gridCol w="1623808">
                  <a:extLst>
                    <a:ext uri="{9D8B030D-6E8A-4147-A177-3AD203B41FA5}">
                      <a16:colId xmlns:a16="http://schemas.microsoft.com/office/drawing/2014/main" val="3992729168"/>
                    </a:ext>
                  </a:extLst>
                </a:gridCol>
              </a:tblGrid>
              <a:tr h="393896">
                <a:tc gridSpan="3">
                  <a:txBody>
                    <a:bodyPr/>
                    <a:lstStyle/>
                    <a:p>
                      <a:pPr algn="l">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Key Learning :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44892348"/>
                  </a:ext>
                </a:extLst>
              </a:tr>
              <a:tr h="1183722">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Autumn 1 – All About Me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To talk about how</a:t>
                      </a: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 I was  a baby in the past.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Spring 1 – What is it like in Space?</a:t>
                      </a:r>
                    </a:p>
                    <a:p>
                      <a:pPr algn="l">
                        <a:lnSpc>
                          <a:spcPct val="107000"/>
                        </a:lnSpc>
                        <a:spcAft>
                          <a:spcPts val="0"/>
                        </a:spcAft>
                      </a:pPr>
                      <a:endParaRPr lang="en-GB" sz="1100" u="sng"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u="sng"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u="none" dirty="0">
                          <a:effectLst/>
                          <a:latin typeface="Calibri" panose="020F0502020204030204" pitchFamily="34" charset="0"/>
                          <a:ea typeface="Calibri" panose="020F0502020204030204" pitchFamily="34" charset="0"/>
                          <a:cs typeface="Times New Roman" panose="02020603050405020304" pitchFamily="18" charset="0"/>
                        </a:rPr>
                        <a:t>Recall a journey</a:t>
                      </a:r>
                      <a:r>
                        <a:rPr lang="en-GB" sz="1100" u="none" baseline="0" dirty="0">
                          <a:effectLst/>
                          <a:latin typeface="Calibri" panose="020F0502020204030204" pitchFamily="34" charset="0"/>
                          <a:ea typeface="Calibri" panose="020F0502020204030204" pitchFamily="34" charset="0"/>
                          <a:cs typeface="Times New Roman" panose="02020603050405020304" pitchFamily="18" charset="0"/>
                        </a:rPr>
                        <a:t> I have been on. </a:t>
                      </a:r>
                      <a:endParaRPr lang="en-GB" sz="110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Summer 1 – People who help us.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3181248"/>
                  </a:ext>
                </a:extLst>
              </a:tr>
              <a:tr h="1242201">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r>
                        <a:rPr lang="en-GB" sz="1100" u="sng" dirty="0">
                          <a:effectLst/>
                          <a:latin typeface="Calibri" panose="020F0502020204030204" pitchFamily="34" charset="0"/>
                          <a:ea typeface="Calibri" panose="020F0502020204030204" pitchFamily="34" charset="0"/>
                          <a:cs typeface="Times New Roman" panose="02020603050405020304" pitchFamily="18" charset="0"/>
                        </a:rPr>
                        <a:t>Autumn 2 – What do we Celebrate?</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endParaRPr lang="en-GB" sz="700" dirty="0"/>
                    </a:p>
                    <a:p>
                      <a:pPr algn="l">
                        <a:lnSpc>
                          <a:spcPct val="107000"/>
                        </a:lnSpc>
                        <a:spcAft>
                          <a:spcPts val="0"/>
                        </a:spcAft>
                      </a:pPr>
                      <a:r>
                        <a:rPr lang="en-GB" sz="900" dirty="0"/>
                        <a:t>Continue developing positive attitudes about the differences between people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Spring 2 – How do we grow?</a:t>
                      </a:r>
                    </a:p>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endParaRPr lang="en-GB" sz="1100" u="sng"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u="sng"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050" u="none" dirty="0">
                          <a:effectLst/>
                          <a:latin typeface="Calibri" panose="020F0502020204030204" pitchFamily="34" charset="0"/>
                          <a:ea typeface="Calibri" panose="020F0502020204030204" pitchFamily="34" charset="0"/>
                          <a:cs typeface="Times New Roman" panose="02020603050405020304" pitchFamily="18" charset="0"/>
                        </a:rPr>
                        <a:t>To know plant</a:t>
                      </a:r>
                      <a:r>
                        <a:rPr lang="en-GB" sz="1050" u="none" baseline="0" dirty="0">
                          <a:effectLst/>
                          <a:latin typeface="Calibri" panose="020F0502020204030204" pitchFamily="34" charset="0"/>
                          <a:ea typeface="Calibri" panose="020F0502020204030204" pitchFamily="34" charset="0"/>
                          <a:cs typeface="Times New Roman" panose="02020603050405020304" pitchFamily="18" charset="0"/>
                        </a:rPr>
                        <a:t> grows from a seed. </a:t>
                      </a:r>
                      <a:endParaRPr lang="en-GB" sz="105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Summer 2 – Under the Sea </a:t>
                      </a:r>
                    </a:p>
                    <a:p>
                      <a:pPr algn="l">
                        <a:lnSpc>
                          <a:spcPct val="107000"/>
                        </a:lnSpc>
                        <a:spcAft>
                          <a:spcPts val="0"/>
                        </a:spcAft>
                      </a:pPr>
                      <a:endParaRPr lang="en-GB" sz="1100" u="sng"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u="sng"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050" dirty="0">
                          <a:effectLst/>
                          <a:latin typeface="Calibri" panose="020F0502020204030204" pitchFamily="34" charset="0"/>
                          <a:ea typeface="Calibri" panose="020F0502020204030204" pitchFamily="34" charset="0"/>
                          <a:cs typeface="Times New Roman" panose="02020603050405020304" pitchFamily="18" charset="0"/>
                        </a:rPr>
                        <a:t>Talk about special days I have celebrated</a:t>
                      </a: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u="sng"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88164950"/>
                  </a:ext>
                </a:extLst>
              </a:tr>
            </a:tbl>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1168688188"/>
              </p:ext>
            </p:extLst>
          </p:nvPr>
        </p:nvGraphicFramePr>
        <p:xfrm>
          <a:off x="1659466" y="2264502"/>
          <a:ext cx="443013" cy="365124"/>
        </p:xfrm>
        <a:graphic>
          <a:graphicData uri="http://schemas.openxmlformats.org/presentationml/2006/ole">
            <mc:AlternateContent xmlns:mc="http://schemas.openxmlformats.org/markup-compatibility/2006">
              <mc:Choice xmlns:v="urn:schemas-microsoft-com:vml" Requires="v">
                <p:oleObj name="Bitmap Image" r:id="rId2" imgW="1267002" imgH="1019048" progId="Paint.Picture">
                  <p:embed/>
                </p:oleObj>
              </mc:Choice>
              <mc:Fallback>
                <p:oleObj name="Bitmap Image" r:id="rId2" imgW="1267002" imgH="1019048" progId="Paint.Picture">
                  <p:embed/>
                  <p:pic>
                    <p:nvPicPr>
                      <p:cNvPr id="0" name="Object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9466" y="2264502"/>
                        <a:ext cx="443013" cy="365124"/>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423113712"/>
              </p:ext>
            </p:extLst>
          </p:nvPr>
        </p:nvGraphicFramePr>
        <p:xfrm>
          <a:off x="1828800" y="3572757"/>
          <a:ext cx="291226" cy="280236"/>
        </p:xfrm>
        <a:graphic>
          <a:graphicData uri="http://schemas.openxmlformats.org/presentationml/2006/ole">
            <mc:AlternateContent xmlns:mc="http://schemas.openxmlformats.org/markup-compatibility/2006">
              <mc:Choice xmlns:v="urn:schemas-microsoft-com:vml" Requires="v">
                <p:oleObj name="Bitmap Image" r:id="rId4" imgW="800212" imgH="771429" progId="Paint.Picture">
                  <p:embed/>
                </p:oleObj>
              </mc:Choice>
              <mc:Fallback>
                <p:oleObj name="Bitmap Image" r:id="rId4" imgW="800212" imgH="771429" progId="Paint.Picture">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28800" y="3572757"/>
                        <a:ext cx="291226" cy="280236"/>
                      </a:xfrm>
                      <a:prstGeom prst="rect">
                        <a:avLst/>
                      </a:prstGeom>
                      <a:noFill/>
                    </p:spPr>
                  </p:pic>
                </p:oleObj>
              </mc:Fallback>
            </mc:AlternateContent>
          </a:graphicData>
        </a:graphic>
      </p:graphicFrame>
      <p:sp>
        <p:nvSpPr>
          <p:cNvPr id="10" name="TextBox 9"/>
          <p:cNvSpPr txBox="1"/>
          <p:nvPr/>
        </p:nvSpPr>
        <p:spPr>
          <a:xfrm>
            <a:off x="764751" y="485422"/>
            <a:ext cx="10964405" cy="861774"/>
          </a:xfrm>
          <a:prstGeom prst="rect">
            <a:avLst/>
          </a:prstGeom>
          <a:noFill/>
          <a:ln>
            <a:solidFill>
              <a:schemeClr val="tx1"/>
            </a:solidFill>
          </a:ln>
        </p:spPr>
        <p:txBody>
          <a:bodyPr wrap="square" rtlCol="0">
            <a:spAutoFit/>
          </a:bodyPr>
          <a:lstStyle/>
          <a:p>
            <a:r>
              <a:rPr lang="en-GB" sz="1600" dirty="0"/>
              <a:t>St. Boniface RC Primary </a:t>
            </a:r>
          </a:p>
          <a:p>
            <a:r>
              <a:rPr lang="en-GB" sz="1600" dirty="0"/>
              <a:t>Nursery </a:t>
            </a:r>
          </a:p>
          <a:p>
            <a:r>
              <a:rPr lang="en-GB" sz="1600" dirty="0"/>
              <a:t>History Yearly Knowledge Overview </a:t>
            </a:r>
          </a:p>
        </p:txBody>
      </p:sp>
      <p:graphicFrame>
        <p:nvGraphicFramePr>
          <p:cNvPr id="11" name="Table 10"/>
          <p:cNvGraphicFramePr>
            <a:graphicFrameLocks noGrp="1"/>
          </p:cNvGraphicFramePr>
          <p:nvPr>
            <p:extLst>
              <p:ext uri="{D42A27DB-BD31-4B8C-83A1-F6EECF244321}">
                <p14:modId xmlns:p14="http://schemas.microsoft.com/office/powerpoint/2010/main" val="1258810516"/>
              </p:ext>
            </p:extLst>
          </p:nvPr>
        </p:nvGraphicFramePr>
        <p:xfrm>
          <a:off x="6197600" y="1624818"/>
          <a:ext cx="5531556" cy="2927710"/>
        </p:xfrm>
        <a:graphic>
          <a:graphicData uri="http://schemas.openxmlformats.org/drawingml/2006/table">
            <a:tbl>
              <a:tblPr firstRow="1" firstCol="1" bandRow="1"/>
              <a:tblGrid>
                <a:gridCol w="1645011">
                  <a:extLst>
                    <a:ext uri="{9D8B030D-6E8A-4147-A177-3AD203B41FA5}">
                      <a16:colId xmlns:a16="http://schemas.microsoft.com/office/drawing/2014/main" val="351032193"/>
                    </a:ext>
                  </a:extLst>
                </a:gridCol>
                <a:gridCol w="2119405">
                  <a:extLst>
                    <a:ext uri="{9D8B030D-6E8A-4147-A177-3AD203B41FA5}">
                      <a16:colId xmlns:a16="http://schemas.microsoft.com/office/drawing/2014/main" val="3259605013"/>
                    </a:ext>
                  </a:extLst>
                </a:gridCol>
                <a:gridCol w="1767140">
                  <a:extLst>
                    <a:ext uri="{9D8B030D-6E8A-4147-A177-3AD203B41FA5}">
                      <a16:colId xmlns:a16="http://schemas.microsoft.com/office/drawing/2014/main" val="3266647283"/>
                    </a:ext>
                  </a:extLst>
                </a:gridCol>
              </a:tblGrid>
              <a:tr h="432160">
                <a:tc gridSpan="3">
                  <a:txBody>
                    <a:bodyPr/>
                    <a:lstStyle/>
                    <a:p>
                      <a:pPr algn="l">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Key Books</a:t>
                      </a:r>
                      <a:r>
                        <a:rPr lang="en-GB" sz="1400" baseline="0" dirty="0">
                          <a:effectLst/>
                          <a:latin typeface="Calibri" panose="020F0502020204030204" pitchFamily="34" charset="0"/>
                          <a:ea typeface="Calibri" panose="020F0502020204030204" pitchFamily="34" charset="0"/>
                          <a:cs typeface="Times New Roman" panose="02020603050405020304" pitchFamily="18" charset="0"/>
                        </a:rPr>
                        <a:t> </a:t>
                      </a:r>
                      <a:r>
                        <a:rPr lang="en-GB" sz="1400" dirty="0">
                          <a:effectLst/>
                          <a:latin typeface="Calibri" panose="020F0502020204030204" pitchFamily="34" charset="0"/>
                          <a:ea typeface="Calibri" panose="020F0502020204030204" pitchFamily="34" charset="0"/>
                          <a:cs typeface="Times New Roman" panose="02020603050405020304" pitchFamily="18" charset="0"/>
                        </a:rPr>
                        <a:t> :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20661287"/>
                  </a:ext>
                </a:extLst>
              </a:tr>
              <a:tr h="1233896">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Autumn 1 – All About Me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Spring 1 – What is it like in Space?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Summer 1 – People who help us.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9984768"/>
                  </a:ext>
                </a:extLst>
              </a:tr>
              <a:tr h="1056504">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Autumn 2 – What do we Celebrate?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Spring 2 – How do we grow?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Summer 2 – Under the Sea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6584380"/>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4135129398"/>
              </p:ext>
            </p:extLst>
          </p:nvPr>
        </p:nvGraphicFramePr>
        <p:xfrm>
          <a:off x="749264" y="4649362"/>
          <a:ext cx="5113866" cy="1125808"/>
        </p:xfrm>
        <a:graphic>
          <a:graphicData uri="http://schemas.openxmlformats.org/drawingml/2006/table">
            <a:tbl>
              <a:tblPr firstRow="1" firstCol="1" bandRow="1"/>
              <a:tblGrid>
                <a:gridCol w="1440120">
                  <a:extLst>
                    <a:ext uri="{9D8B030D-6E8A-4147-A177-3AD203B41FA5}">
                      <a16:colId xmlns:a16="http://schemas.microsoft.com/office/drawing/2014/main" val="1622355508"/>
                    </a:ext>
                  </a:extLst>
                </a:gridCol>
                <a:gridCol w="3673746">
                  <a:extLst>
                    <a:ext uri="{9D8B030D-6E8A-4147-A177-3AD203B41FA5}">
                      <a16:colId xmlns:a16="http://schemas.microsoft.com/office/drawing/2014/main" val="3930945887"/>
                    </a:ext>
                  </a:extLst>
                </a:gridCol>
              </a:tblGrid>
              <a:tr h="234176">
                <a:tc>
                  <a:txBody>
                    <a:bodyPr/>
                    <a:lstStyle/>
                    <a:p>
                      <a:pPr algn="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Key Vocabulary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66870870"/>
                  </a:ext>
                </a:extLst>
              </a:tr>
              <a:tr h="891632">
                <a:tc gridSpan="2">
                  <a:txBody>
                    <a:bodyPr/>
                    <a:lstStyle/>
                    <a:p>
                      <a:pPr algn="just">
                        <a:lnSpc>
                          <a:spcPct val="107000"/>
                        </a:lnSpc>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Now, next, family, family members names, mum, dad, brother, sister, dog, cat, rabbit, pets, Past, before, events, then new, old, present, different, same, rusty, black and white, modern, happens, experiences, Easter, egg hunt, Family, live with, questions, happened, Sequence, first, last, and then, before, family, names, family tree. </a:t>
                      </a:r>
                    </a:p>
                    <a:p>
                      <a:pPr algn="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1220625"/>
                  </a:ext>
                </a:extLst>
              </a:tr>
            </a:tbl>
          </a:graphicData>
        </a:graphic>
      </p:graphicFrame>
      <p:pic>
        <p:nvPicPr>
          <p:cNvPr id="14" name="Picture 13"/>
          <p:cNvPicPr>
            <a:picLocks noChangeAspect="1"/>
          </p:cNvPicPr>
          <p:nvPr/>
        </p:nvPicPr>
        <p:blipFill>
          <a:blip r:embed="rId6"/>
          <a:stretch>
            <a:fillRect/>
          </a:stretch>
        </p:blipFill>
        <p:spPr>
          <a:xfrm>
            <a:off x="10743319" y="516103"/>
            <a:ext cx="635882" cy="800411"/>
          </a:xfrm>
          <a:prstGeom prst="rect">
            <a:avLst/>
          </a:prstGeom>
        </p:spPr>
      </p:pic>
      <p:sp>
        <p:nvSpPr>
          <p:cNvPr id="15" name="TextBox 14"/>
          <p:cNvSpPr txBox="1"/>
          <p:nvPr/>
        </p:nvSpPr>
        <p:spPr>
          <a:xfrm>
            <a:off x="749264" y="5931792"/>
            <a:ext cx="5098380" cy="830997"/>
          </a:xfrm>
          <a:prstGeom prst="rect">
            <a:avLst/>
          </a:prstGeom>
          <a:noFill/>
          <a:ln>
            <a:solidFill>
              <a:schemeClr val="tx1"/>
            </a:solidFill>
          </a:ln>
        </p:spPr>
        <p:txBody>
          <a:bodyPr wrap="square" rtlCol="0">
            <a:spAutoFit/>
          </a:bodyPr>
          <a:lstStyle/>
          <a:p>
            <a:r>
              <a:rPr lang="en-GB" sz="1200" u="sng" dirty="0"/>
              <a:t>Understanding the World </a:t>
            </a:r>
          </a:p>
          <a:p>
            <a:r>
              <a:rPr lang="en-GB" sz="1200" dirty="0"/>
              <a:t>Begin to make sense of their own life-story and family’s history.</a:t>
            </a:r>
          </a:p>
          <a:p>
            <a:endParaRPr lang="en-GB" sz="1200" dirty="0"/>
          </a:p>
          <a:p>
            <a:endParaRPr lang="en-GB" sz="1200" dirty="0"/>
          </a:p>
        </p:txBody>
      </p:sp>
      <p:sp>
        <p:nvSpPr>
          <p:cNvPr id="16" name="TextBox 15"/>
          <p:cNvSpPr txBox="1"/>
          <p:nvPr/>
        </p:nvSpPr>
        <p:spPr>
          <a:xfrm>
            <a:off x="6197600" y="4887343"/>
            <a:ext cx="5531556" cy="1508105"/>
          </a:xfrm>
          <a:prstGeom prst="rect">
            <a:avLst/>
          </a:prstGeom>
          <a:noFill/>
          <a:ln>
            <a:solidFill>
              <a:schemeClr val="tx1"/>
            </a:solidFill>
          </a:ln>
        </p:spPr>
        <p:txBody>
          <a:bodyPr wrap="square" rtlCol="0">
            <a:spAutoFit/>
          </a:bodyPr>
          <a:lstStyle/>
          <a:p>
            <a:r>
              <a:rPr lang="en-GB" sz="1400" u="sng" dirty="0"/>
              <a:t>Knowledge Nuggets </a:t>
            </a:r>
          </a:p>
          <a:p>
            <a:endParaRPr lang="en-GB" sz="1100" u="sng" dirty="0"/>
          </a:p>
          <a:p>
            <a:r>
              <a:rPr lang="en-GB" sz="1100" dirty="0"/>
              <a:t>I was a baby in the past </a:t>
            </a:r>
          </a:p>
          <a:p>
            <a:r>
              <a:rPr lang="en-GB" sz="1100" dirty="0"/>
              <a:t>Talk about a journey I have been on with my family. </a:t>
            </a:r>
          </a:p>
          <a:p>
            <a:r>
              <a:rPr lang="en-GB" sz="1100" dirty="0"/>
              <a:t>Special days I have had in the past</a:t>
            </a:r>
          </a:p>
          <a:p>
            <a:r>
              <a:rPr lang="en-GB" sz="1100" dirty="0"/>
              <a:t>In the past a plant was a seed. </a:t>
            </a:r>
          </a:p>
          <a:p>
            <a:r>
              <a:rPr lang="en-GB" sz="1100" dirty="0"/>
              <a:t>Use correct language of time. </a:t>
            </a:r>
          </a:p>
          <a:p>
            <a:endParaRPr lang="en-GB" sz="1200" dirty="0"/>
          </a:p>
        </p:txBody>
      </p:sp>
      <p:pic>
        <p:nvPicPr>
          <p:cNvPr id="17" name="Picture 16"/>
          <p:cNvPicPr>
            <a:picLocks noChangeAspect="1"/>
          </p:cNvPicPr>
          <p:nvPr/>
        </p:nvPicPr>
        <p:blipFill>
          <a:blip r:embed="rId7"/>
          <a:stretch>
            <a:fillRect/>
          </a:stretch>
        </p:blipFill>
        <p:spPr>
          <a:xfrm>
            <a:off x="6246954" y="2334915"/>
            <a:ext cx="402998" cy="482017"/>
          </a:xfrm>
          <a:prstGeom prst="rect">
            <a:avLst/>
          </a:prstGeom>
        </p:spPr>
      </p:pic>
      <p:pic>
        <p:nvPicPr>
          <p:cNvPr id="18" name="Picture 17"/>
          <p:cNvPicPr>
            <a:picLocks noChangeAspect="1"/>
          </p:cNvPicPr>
          <p:nvPr/>
        </p:nvPicPr>
        <p:blipFill>
          <a:blip r:embed="rId8"/>
          <a:stretch>
            <a:fillRect/>
          </a:stretch>
        </p:blipFill>
        <p:spPr>
          <a:xfrm>
            <a:off x="6683819" y="2264502"/>
            <a:ext cx="507203" cy="600191"/>
          </a:xfrm>
          <a:prstGeom prst="rect">
            <a:avLst/>
          </a:prstGeom>
        </p:spPr>
      </p:pic>
      <p:pic>
        <p:nvPicPr>
          <p:cNvPr id="19" name="Picture 18"/>
          <p:cNvPicPr>
            <a:picLocks noChangeAspect="1"/>
          </p:cNvPicPr>
          <p:nvPr/>
        </p:nvPicPr>
        <p:blipFill>
          <a:blip r:embed="rId9"/>
          <a:stretch>
            <a:fillRect/>
          </a:stretch>
        </p:blipFill>
        <p:spPr>
          <a:xfrm>
            <a:off x="7258755" y="2342731"/>
            <a:ext cx="476250" cy="504825"/>
          </a:xfrm>
          <a:prstGeom prst="rect">
            <a:avLst/>
          </a:prstGeom>
        </p:spPr>
      </p:pic>
      <p:pic>
        <p:nvPicPr>
          <p:cNvPr id="20" name="Picture 19"/>
          <p:cNvPicPr>
            <a:picLocks noChangeAspect="1"/>
          </p:cNvPicPr>
          <p:nvPr/>
        </p:nvPicPr>
        <p:blipFill>
          <a:blip r:embed="rId10"/>
          <a:stretch>
            <a:fillRect/>
          </a:stretch>
        </p:blipFill>
        <p:spPr>
          <a:xfrm>
            <a:off x="3668923" y="2375457"/>
            <a:ext cx="430631" cy="400932"/>
          </a:xfrm>
          <a:prstGeom prst="rect">
            <a:avLst/>
          </a:prstGeom>
        </p:spPr>
      </p:pic>
      <p:pic>
        <p:nvPicPr>
          <p:cNvPr id="21" name="Picture 20"/>
          <p:cNvPicPr>
            <a:picLocks noChangeAspect="1"/>
          </p:cNvPicPr>
          <p:nvPr/>
        </p:nvPicPr>
        <p:blipFill>
          <a:blip r:embed="rId11"/>
          <a:stretch>
            <a:fillRect/>
          </a:stretch>
        </p:blipFill>
        <p:spPr>
          <a:xfrm>
            <a:off x="5272412" y="2264502"/>
            <a:ext cx="472608" cy="453448"/>
          </a:xfrm>
          <a:prstGeom prst="rect">
            <a:avLst/>
          </a:prstGeom>
        </p:spPr>
      </p:pic>
      <p:pic>
        <p:nvPicPr>
          <p:cNvPr id="22" name="Picture 21"/>
          <p:cNvPicPr>
            <a:picLocks noChangeAspect="1"/>
          </p:cNvPicPr>
          <p:nvPr/>
        </p:nvPicPr>
        <p:blipFill>
          <a:blip r:embed="rId12"/>
          <a:stretch>
            <a:fillRect/>
          </a:stretch>
        </p:blipFill>
        <p:spPr>
          <a:xfrm>
            <a:off x="3842724" y="3572757"/>
            <a:ext cx="346448" cy="360233"/>
          </a:xfrm>
          <a:prstGeom prst="rect">
            <a:avLst/>
          </a:prstGeom>
        </p:spPr>
      </p:pic>
      <p:pic>
        <p:nvPicPr>
          <p:cNvPr id="23" name="Picture 22"/>
          <p:cNvPicPr>
            <a:picLocks noChangeAspect="1"/>
          </p:cNvPicPr>
          <p:nvPr/>
        </p:nvPicPr>
        <p:blipFill>
          <a:blip r:embed="rId13"/>
          <a:stretch>
            <a:fillRect/>
          </a:stretch>
        </p:blipFill>
        <p:spPr>
          <a:xfrm>
            <a:off x="5272412" y="3572757"/>
            <a:ext cx="504326" cy="360233"/>
          </a:xfrm>
          <a:prstGeom prst="rect">
            <a:avLst/>
          </a:prstGeom>
        </p:spPr>
      </p:pic>
      <p:pic>
        <p:nvPicPr>
          <p:cNvPr id="24" name="Picture 23"/>
          <p:cNvPicPr>
            <a:picLocks noChangeAspect="1"/>
          </p:cNvPicPr>
          <p:nvPr/>
        </p:nvPicPr>
        <p:blipFill>
          <a:blip r:embed="rId14"/>
          <a:stretch>
            <a:fillRect/>
          </a:stretch>
        </p:blipFill>
        <p:spPr>
          <a:xfrm>
            <a:off x="6301713" y="3712875"/>
            <a:ext cx="558265" cy="628048"/>
          </a:xfrm>
          <a:prstGeom prst="rect">
            <a:avLst/>
          </a:prstGeom>
        </p:spPr>
      </p:pic>
      <p:pic>
        <p:nvPicPr>
          <p:cNvPr id="25" name="Picture 24"/>
          <p:cNvPicPr>
            <a:picLocks noChangeAspect="1"/>
          </p:cNvPicPr>
          <p:nvPr/>
        </p:nvPicPr>
        <p:blipFill>
          <a:blip r:embed="rId15"/>
          <a:stretch>
            <a:fillRect/>
          </a:stretch>
        </p:blipFill>
        <p:spPr>
          <a:xfrm>
            <a:off x="6859978" y="3770533"/>
            <a:ext cx="523810" cy="504762"/>
          </a:xfrm>
          <a:prstGeom prst="rect">
            <a:avLst/>
          </a:prstGeom>
        </p:spPr>
      </p:pic>
      <p:pic>
        <p:nvPicPr>
          <p:cNvPr id="4" name="Picture 3">
            <a:extLst>
              <a:ext uri="{FF2B5EF4-FFF2-40B4-BE49-F238E27FC236}">
                <a16:creationId xmlns:a16="http://schemas.microsoft.com/office/drawing/2014/main" id="{ABE9A3D4-5C66-1E28-B813-9568797D9056}"/>
              </a:ext>
            </a:extLst>
          </p:cNvPr>
          <p:cNvPicPr>
            <a:picLocks noChangeAspect="1"/>
          </p:cNvPicPr>
          <p:nvPr/>
        </p:nvPicPr>
        <p:blipFill>
          <a:blip r:embed="rId16"/>
          <a:stretch>
            <a:fillRect/>
          </a:stretch>
        </p:blipFill>
        <p:spPr>
          <a:xfrm>
            <a:off x="8090360" y="3588923"/>
            <a:ext cx="373380" cy="363220"/>
          </a:xfrm>
          <a:prstGeom prst="rect">
            <a:avLst/>
          </a:prstGeom>
        </p:spPr>
      </p:pic>
      <p:pic>
        <p:nvPicPr>
          <p:cNvPr id="5" name="Picture 4">
            <a:extLst>
              <a:ext uri="{FF2B5EF4-FFF2-40B4-BE49-F238E27FC236}">
                <a16:creationId xmlns:a16="http://schemas.microsoft.com/office/drawing/2014/main" id="{D2028F24-56AC-3E3B-0DB0-E32DBED0E7E0}"/>
              </a:ext>
            </a:extLst>
          </p:cNvPr>
          <p:cNvPicPr>
            <a:picLocks noChangeAspect="1"/>
          </p:cNvPicPr>
          <p:nvPr/>
        </p:nvPicPr>
        <p:blipFill>
          <a:blip r:embed="rId17"/>
          <a:stretch>
            <a:fillRect/>
          </a:stretch>
        </p:blipFill>
        <p:spPr>
          <a:xfrm>
            <a:off x="8676770" y="3621205"/>
            <a:ext cx="339725" cy="311785"/>
          </a:xfrm>
          <a:prstGeom prst="rect">
            <a:avLst/>
          </a:prstGeom>
        </p:spPr>
      </p:pic>
      <p:pic>
        <p:nvPicPr>
          <p:cNvPr id="6" name="Picture 5">
            <a:extLst>
              <a:ext uri="{FF2B5EF4-FFF2-40B4-BE49-F238E27FC236}">
                <a16:creationId xmlns:a16="http://schemas.microsoft.com/office/drawing/2014/main" id="{F0C54135-5912-9357-42FC-BD097E7A4C66}"/>
              </a:ext>
            </a:extLst>
          </p:cNvPr>
          <p:cNvPicPr>
            <a:picLocks noChangeAspect="1"/>
          </p:cNvPicPr>
          <p:nvPr/>
        </p:nvPicPr>
        <p:blipFill>
          <a:blip r:embed="rId18"/>
          <a:stretch>
            <a:fillRect/>
          </a:stretch>
        </p:blipFill>
        <p:spPr>
          <a:xfrm>
            <a:off x="9209708" y="3621205"/>
            <a:ext cx="381000" cy="331470"/>
          </a:xfrm>
          <a:prstGeom prst="rect">
            <a:avLst/>
          </a:prstGeom>
        </p:spPr>
      </p:pic>
    </p:spTree>
    <p:extLst>
      <p:ext uri="{BB962C8B-B14F-4D97-AF65-F5344CB8AC3E}">
        <p14:creationId xmlns:p14="http://schemas.microsoft.com/office/powerpoint/2010/main" val="20240536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548977398"/>
              </p:ext>
            </p:extLst>
          </p:nvPr>
        </p:nvGraphicFramePr>
        <p:xfrm>
          <a:off x="780237" y="1443641"/>
          <a:ext cx="5082893" cy="3678619"/>
        </p:xfrm>
        <a:graphic>
          <a:graphicData uri="http://schemas.openxmlformats.org/drawingml/2006/table">
            <a:tbl>
              <a:tblPr firstRow="1" firstCol="1" bandRow="1"/>
              <a:tblGrid>
                <a:gridCol w="1511584">
                  <a:extLst>
                    <a:ext uri="{9D8B030D-6E8A-4147-A177-3AD203B41FA5}">
                      <a16:colId xmlns:a16="http://schemas.microsoft.com/office/drawing/2014/main" val="3849854435"/>
                    </a:ext>
                  </a:extLst>
                </a:gridCol>
                <a:gridCol w="1947501">
                  <a:extLst>
                    <a:ext uri="{9D8B030D-6E8A-4147-A177-3AD203B41FA5}">
                      <a16:colId xmlns:a16="http://schemas.microsoft.com/office/drawing/2014/main" val="2728688727"/>
                    </a:ext>
                  </a:extLst>
                </a:gridCol>
                <a:gridCol w="1623808">
                  <a:extLst>
                    <a:ext uri="{9D8B030D-6E8A-4147-A177-3AD203B41FA5}">
                      <a16:colId xmlns:a16="http://schemas.microsoft.com/office/drawing/2014/main" val="3992729168"/>
                    </a:ext>
                  </a:extLst>
                </a:gridCol>
              </a:tblGrid>
              <a:tr h="380690">
                <a:tc gridSpan="3">
                  <a:txBody>
                    <a:bodyPr/>
                    <a:lstStyle/>
                    <a:p>
                      <a:pPr algn="l">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Key Learning :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44892348"/>
                  </a:ext>
                </a:extLst>
              </a:tr>
              <a:tr h="1297670">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Autumn 1 – All About Me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To know</a:t>
                      </a:r>
                      <a:r>
                        <a:rPr lang="en-GB" sz="1000" baseline="0" dirty="0">
                          <a:effectLst/>
                          <a:latin typeface="Calibri" panose="020F0502020204030204" pitchFamily="34" charset="0"/>
                          <a:ea typeface="Calibri" panose="020F0502020204030204" pitchFamily="34" charset="0"/>
                          <a:cs typeface="Times New Roman" panose="02020603050405020304" pitchFamily="18" charset="0"/>
                        </a:rPr>
                        <a:t> our school is in Lower Broughton</a:t>
                      </a:r>
                    </a:p>
                    <a:p>
                      <a:pPr algn="l">
                        <a:lnSpc>
                          <a:spcPct val="107000"/>
                        </a:lnSpc>
                        <a:spcAft>
                          <a:spcPts val="0"/>
                        </a:spcAft>
                      </a:pPr>
                      <a:r>
                        <a:rPr lang="en-GB" sz="1000" baseline="0" dirty="0">
                          <a:effectLst/>
                          <a:latin typeface="Calibri" panose="020F0502020204030204" pitchFamily="34" charset="0"/>
                          <a:ea typeface="Calibri" panose="020F0502020204030204" pitchFamily="34" charset="0"/>
                          <a:cs typeface="Times New Roman" panose="02020603050405020304" pitchFamily="18" charset="0"/>
                        </a:rPr>
                        <a:t>Look at the map of our local area.</a:t>
                      </a:r>
                    </a:p>
                    <a:p>
                      <a:pPr algn="l">
                        <a:lnSpc>
                          <a:spcPct val="107000"/>
                        </a:lnSpc>
                        <a:spcAft>
                          <a:spcPts val="0"/>
                        </a:spcAft>
                      </a:pPr>
                      <a:r>
                        <a:rPr lang="en-GB" sz="1000" baseline="0" dirty="0">
                          <a:effectLst/>
                          <a:latin typeface="Calibri" panose="020F0502020204030204" pitchFamily="34" charset="0"/>
                          <a:ea typeface="Calibri" panose="020F0502020204030204" pitchFamily="34" charset="0"/>
                          <a:cs typeface="Times New Roman" panose="02020603050405020304" pitchFamily="18" charset="0"/>
                        </a:rPr>
                        <a:t>Draw picture of our family home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Spring 1 – What is it like in Space?</a:t>
                      </a:r>
                    </a:p>
                    <a:p>
                      <a:pPr algn="l">
                        <a:lnSpc>
                          <a:spcPct val="107000"/>
                        </a:lnSpc>
                        <a:spcAft>
                          <a:spcPts val="0"/>
                        </a:spcAft>
                      </a:pPr>
                      <a:endParaRPr lang="en-GB" sz="1100" u="sng"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u="sng"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000" u="none" dirty="0">
                          <a:effectLst/>
                          <a:latin typeface="Calibri" panose="020F0502020204030204" pitchFamily="34" charset="0"/>
                          <a:ea typeface="Calibri" panose="020F0502020204030204" pitchFamily="34" charset="0"/>
                          <a:cs typeface="Times New Roman" panose="02020603050405020304" pitchFamily="18" charset="0"/>
                        </a:rPr>
                        <a:t>A route shows someone the way to go. </a:t>
                      </a:r>
                    </a:p>
                    <a:p>
                      <a:pPr algn="l">
                        <a:lnSpc>
                          <a:spcPct val="107000"/>
                        </a:lnSpc>
                        <a:spcAft>
                          <a:spcPts val="0"/>
                        </a:spcAft>
                      </a:pPr>
                      <a:r>
                        <a:rPr lang="en-GB" sz="1000" u="none" dirty="0">
                          <a:effectLst/>
                          <a:latin typeface="Calibri" panose="020F0502020204030204" pitchFamily="34" charset="0"/>
                          <a:ea typeface="Calibri" panose="020F0502020204030204" pitchFamily="34" charset="0"/>
                          <a:cs typeface="Times New Roman" panose="02020603050405020304" pitchFamily="18" charset="0"/>
                        </a:rPr>
                        <a:t>Draw a map of the playground.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Summer 1 – People who help us. </a:t>
                      </a:r>
                    </a:p>
                    <a:p>
                      <a:pPr algn="l">
                        <a:lnSpc>
                          <a:spcPct val="107000"/>
                        </a:lnSpc>
                        <a:spcAft>
                          <a:spcPts val="0"/>
                        </a:spcAft>
                      </a:pPr>
                      <a:endParaRPr lang="en-GB" sz="1100" u="sng"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u="sng"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000" u="none" dirty="0">
                          <a:effectLst/>
                          <a:latin typeface="Calibri" panose="020F0502020204030204" pitchFamily="34" charset="0"/>
                          <a:ea typeface="Calibri" panose="020F0502020204030204" pitchFamily="34" charset="0"/>
                          <a:cs typeface="Times New Roman" panose="02020603050405020304" pitchFamily="18" charset="0"/>
                        </a:rPr>
                        <a:t>To recognise people have different jobs in our school,</a:t>
                      </a:r>
                      <a:r>
                        <a:rPr lang="en-GB" sz="1000" u="none" baseline="0" dirty="0">
                          <a:effectLst/>
                          <a:latin typeface="Calibri" panose="020F0502020204030204" pitchFamily="34" charset="0"/>
                          <a:ea typeface="Calibri" panose="020F0502020204030204" pitchFamily="34" charset="0"/>
                          <a:cs typeface="Times New Roman" panose="02020603050405020304" pitchFamily="18" charset="0"/>
                        </a:rPr>
                        <a:t>/area i.e. bus driver/ cook. </a:t>
                      </a:r>
                      <a:endParaRPr lang="en-GB" sz="100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3181248"/>
                  </a:ext>
                </a:extLst>
              </a:tr>
              <a:tr h="1514413">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r>
                        <a:rPr lang="en-GB" sz="1100" u="sng" dirty="0">
                          <a:effectLst/>
                          <a:latin typeface="Calibri" panose="020F0502020204030204" pitchFamily="34" charset="0"/>
                          <a:ea typeface="Calibri" panose="020F0502020204030204" pitchFamily="34" charset="0"/>
                          <a:cs typeface="Times New Roman" panose="02020603050405020304" pitchFamily="18" charset="0"/>
                        </a:rPr>
                        <a:t>Autumn 2 – What do we Celebrate?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900" dirty="0"/>
                        <a:t>Circle</a:t>
                      </a:r>
                      <a:r>
                        <a:rPr lang="en-GB" sz="900" baseline="0" dirty="0"/>
                        <a:t> time discussing</a:t>
                      </a:r>
                      <a:r>
                        <a:rPr lang="en-GB" sz="900" dirty="0"/>
                        <a:t> how living in Lower Broughton can be different to living in another country.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700" dirty="0"/>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Spring 2 – How do we grow?</a:t>
                      </a:r>
                    </a:p>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100" u="none" dirty="0">
                          <a:effectLst/>
                          <a:latin typeface="Calibri" panose="020F0502020204030204" pitchFamily="34" charset="0"/>
                          <a:ea typeface="Calibri" panose="020F0502020204030204" pitchFamily="34" charset="0"/>
                          <a:cs typeface="Times New Roman" panose="02020603050405020304" pitchFamily="18" charset="0"/>
                        </a:rPr>
                        <a:t>Past and</a:t>
                      </a:r>
                      <a:r>
                        <a:rPr lang="en-GB" sz="1100" u="none" baseline="0" dirty="0">
                          <a:effectLst/>
                          <a:latin typeface="Calibri" panose="020F0502020204030204" pitchFamily="34" charset="0"/>
                          <a:ea typeface="Calibri" panose="020F0502020204030204" pitchFamily="34" charset="0"/>
                          <a:cs typeface="Times New Roman" panose="02020603050405020304" pitchFamily="18" charset="0"/>
                        </a:rPr>
                        <a:t> present</a:t>
                      </a:r>
                    </a:p>
                    <a:p>
                      <a:pPr algn="l">
                        <a:lnSpc>
                          <a:spcPct val="107000"/>
                        </a:lnSpc>
                        <a:spcAft>
                          <a:spcPts val="0"/>
                        </a:spcAft>
                      </a:pPr>
                      <a:r>
                        <a:rPr lang="en-GB" sz="1100" u="none" baseline="0" dirty="0">
                          <a:effectLst/>
                          <a:latin typeface="Calibri" panose="020F0502020204030204" pitchFamily="34" charset="0"/>
                          <a:ea typeface="Calibri" panose="020F0502020204030204" pitchFamily="34" charset="0"/>
                          <a:cs typeface="Times New Roman" panose="02020603050405020304" pitchFamily="18" charset="0"/>
                        </a:rPr>
                        <a:t>Look at a variety of picture to discuss how our local area has changed over the years. </a:t>
                      </a:r>
                      <a:endParaRPr lang="en-GB" sz="110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Summer 2 – Under the Sea </a:t>
                      </a:r>
                    </a:p>
                    <a:p>
                      <a:pPr algn="l">
                        <a:lnSpc>
                          <a:spcPct val="107000"/>
                        </a:lnSpc>
                        <a:spcAft>
                          <a:spcPts val="0"/>
                        </a:spcAft>
                      </a:pPr>
                      <a:endParaRPr lang="en-GB" sz="1100" u="sng"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900" dirty="0"/>
                        <a:t>Circle</a:t>
                      </a:r>
                      <a:r>
                        <a:rPr lang="en-GB" sz="900" baseline="0" dirty="0"/>
                        <a:t> time discussing</a:t>
                      </a:r>
                      <a:r>
                        <a:rPr lang="en-GB" sz="900" dirty="0"/>
                        <a:t> how living in Lower Broughton can be different to living in another country. </a:t>
                      </a:r>
                    </a:p>
                    <a:p>
                      <a:pPr algn="l">
                        <a:lnSpc>
                          <a:spcPct val="107000"/>
                        </a:lnSpc>
                        <a:spcAft>
                          <a:spcPts val="0"/>
                        </a:spcAft>
                      </a:pPr>
                      <a:endParaRPr lang="en-GB" sz="1100" u="sng"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88164950"/>
                  </a:ext>
                </a:extLst>
              </a:tr>
            </a:tbl>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1168688188"/>
              </p:ext>
            </p:extLst>
          </p:nvPr>
        </p:nvGraphicFramePr>
        <p:xfrm>
          <a:off x="1659466" y="2264502"/>
          <a:ext cx="443013" cy="365124"/>
        </p:xfrm>
        <a:graphic>
          <a:graphicData uri="http://schemas.openxmlformats.org/presentationml/2006/ole">
            <mc:AlternateContent xmlns:mc="http://schemas.openxmlformats.org/markup-compatibility/2006">
              <mc:Choice xmlns:v="urn:schemas-microsoft-com:vml" Requires="v">
                <p:oleObj name="Bitmap Image" r:id="rId2" imgW="1267002" imgH="1019048" progId="Paint.Picture">
                  <p:embed/>
                </p:oleObj>
              </mc:Choice>
              <mc:Fallback>
                <p:oleObj name="Bitmap Image" r:id="rId2" imgW="1267002" imgH="1019048" progId="Paint.Picture">
                  <p:embed/>
                  <p:pic>
                    <p:nvPicPr>
                      <p:cNvPr id="3" name="Object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9466" y="2264502"/>
                        <a:ext cx="443013" cy="365124"/>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423113712"/>
              </p:ext>
            </p:extLst>
          </p:nvPr>
        </p:nvGraphicFramePr>
        <p:xfrm>
          <a:off x="1828800" y="3572757"/>
          <a:ext cx="291226" cy="280236"/>
        </p:xfrm>
        <a:graphic>
          <a:graphicData uri="http://schemas.openxmlformats.org/presentationml/2006/ole">
            <mc:AlternateContent xmlns:mc="http://schemas.openxmlformats.org/markup-compatibility/2006">
              <mc:Choice xmlns:v="urn:schemas-microsoft-com:vml" Requires="v">
                <p:oleObj name="Bitmap Image" r:id="rId4" imgW="800212" imgH="771429" progId="Paint.Picture">
                  <p:embed/>
                </p:oleObj>
              </mc:Choice>
              <mc:Fallback>
                <p:oleObj name="Bitmap Image" r:id="rId4" imgW="800212" imgH="771429" progId="Paint.Picture">
                  <p:embed/>
                  <p:pic>
                    <p:nvPicPr>
                      <p:cNvPr id="7"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28800" y="3572757"/>
                        <a:ext cx="291226" cy="280236"/>
                      </a:xfrm>
                      <a:prstGeom prst="rect">
                        <a:avLst/>
                      </a:prstGeom>
                      <a:noFill/>
                    </p:spPr>
                  </p:pic>
                </p:oleObj>
              </mc:Fallback>
            </mc:AlternateContent>
          </a:graphicData>
        </a:graphic>
      </p:graphicFrame>
      <p:sp>
        <p:nvSpPr>
          <p:cNvPr id="10" name="TextBox 9"/>
          <p:cNvSpPr txBox="1"/>
          <p:nvPr/>
        </p:nvSpPr>
        <p:spPr>
          <a:xfrm>
            <a:off x="764751" y="485422"/>
            <a:ext cx="10964405" cy="861774"/>
          </a:xfrm>
          <a:prstGeom prst="rect">
            <a:avLst/>
          </a:prstGeom>
          <a:noFill/>
          <a:ln>
            <a:solidFill>
              <a:schemeClr val="tx1"/>
            </a:solidFill>
          </a:ln>
        </p:spPr>
        <p:txBody>
          <a:bodyPr wrap="square" rtlCol="0">
            <a:spAutoFit/>
          </a:bodyPr>
          <a:lstStyle/>
          <a:p>
            <a:r>
              <a:rPr lang="en-GB" sz="1600" dirty="0"/>
              <a:t>St. Boniface RC Primary </a:t>
            </a:r>
          </a:p>
          <a:p>
            <a:r>
              <a:rPr lang="en-GB" sz="1600" dirty="0"/>
              <a:t>Nursery </a:t>
            </a:r>
          </a:p>
          <a:p>
            <a:r>
              <a:rPr lang="en-GB" sz="1600" dirty="0"/>
              <a:t>Geography Yearly Knowledge Overview </a:t>
            </a:r>
          </a:p>
        </p:txBody>
      </p:sp>
      <p:graphicFrame>
        <p:nvGraphicFramePr>
          <p:cNvPr id="11" name="Table 10"/>
          <p:cNvGraphicFramePr>
            <a:graphicFrameLocks noGrp="1"/>
          </p:cNvGraphicFramePr>
          <p:nvPr>
            <p:extLst>
              <p:ext uri="{D42A27DB-BD31-4B8C-83A1-F6EECF244321}">
                <p14:modId xmlns:p14="http://schemas.microsoft.com/office/powerpoint/2010/main" val="2395471038"/>
              </p:ext>
            </p:extLst>
          </p:nvPr>
        </p:nvGraphicFramePr>
        <p:xfrm>
          <a:off x="6197600" y="1443641"/>
          <a:ext cx="5531556" cy="2927710"/>
        </p:xfrm>
        <a:graphic>
          <a:graphicData uri="http://schemas.openxmlformats.org/drawingml/2006/table">
            <a:tbl>
              <a:tblPr firstRow="1" firstCol="1" bandRow="1"/>
              <a:tblGrid>
                <a:gridCol w="1645011">
                  <a:extLst>
                    <a:ext uri="{9D8B030D-6E8A-4147-A177-3AD203B41FA5}">
                      <a16:colId xmlns:a16="http://schemas.microsoft.com/office/drawing/2014/main" val="351032193"/>
                    </a:ext>
                  </a:extLst>
                </a:gridCol>
                <a:gridCol w="2119405">
                  <a:extLst>
                    <a:ext uri="{9D8B030D-6E8A-4147-A177-3AD203B41FA5}">
                      <a16:colId xmlns:a16="http://schemas.microsoft.com/office/drawing/2014/main" val="3259605013"/>
                    </a:ext>
                  </a:extLst>
                </a:gridCol>
                <a:gridCol w="1767140">
                  <a:extLst>
                    <a:ext uri="{9D8B030D-6E8A-4147-A177-3AD203B41FA5}">
                      <a16:colId xmlns:a16="http://schemas.microsoft.com/office/drawing/2014/main" val="3266647283"/>
                    </a:ext>
                  </a:extLst>
                </a:gridCol>
              </a:tblGrid>
              <a:tr h="432160">
                <a:tc gridSpan="3">
                  <a:txBody>
                    <a:bodyPr/>
                    <a:lstStyle/>
                    <a:p>
                      <a:pPr algn="l">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Key Books</a:t>
                      </a:r>
                      <a:r>
                        <a:rPr lang="en-GB" sz="1400" baseline="0" dirty="0">
                          <a:effectLst/>
                          <a:latin typeface="Calibri" panose="020F0502020204030204" pitchFamily="34" charset="0"/>
                          <a:ea typeface="Calibri" panose="020F0502020204030204" pitchFamily="34" charset="0"/>
                          <a:cs typeface="Times New Roman" panose="02020603050405020304" pitchFamily="18" charset="0"/>
                        </a:rPr>
                        <a:t> </a:t>
                      </a:r>
                      <a:r>
                        <a:rPr lang="en-GB" sz="1400" dirty="0">
                          <a:effectLst/>
                          <a:latin typeface="Calibri" panose="020F0502020204030204" pitchFamily="34" charset="0"/>
                          <a:ea typeface="Calibri" panose="020F0502020204030204" pitchFamily="34" charset="0"/>
                          <a:cs typeface="Times New Roman" panose="02020603050405020304" pitchFamily="18" charset="0"/>
                        </a:rPr>
                        <a:t> :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20661287"/>
                  </a:ext>
                </a:extLst>
              </a:tr>
              <a:tr h="1233896">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Autumn 1 – All About Me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Spring 1 – What is it like in Space?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Summer 1 – People who help us.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9984768"/>
                  </a:ext>
                </a:extLst>
              </a:tr>
              <a:tr h="1056504">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Autumn 2 – What do we Celebrate?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Spring 2 – How do we grow?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Summer 2 – Under the Sea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6584380"/>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969568139"/>
              </p:ext>
            </p:extLst>
          </p:nvPr>
        </p:nvGraphicFramePr>
        <p:xfrm>
          <a:off x="780237" y="5235409"/>
          <a:ext cx="5082894" cy="1778000"/>
        </p:xfrm>
        <a:graphic>
          <a:graphicData uri="http://schemas.openxmlformats.org/drawingml/2006/table">
            <a:tbl>
              <a:tblPr firstRow="1" firstCol="1" bandRow="1"/>
              <a:tblGrid>
                <a:gridCol w="1431398">
                  <a:extLst>
                    <a:ext uri="{9D8B030D-6E8A-4147-A177-3AD203B41FA5}">
                      <a16:colId xmlns:a16="http://schemas.microsoft.com/office/drawing/2014/main" val="1622355508"/>
                    </a:ext>
                  </a:extLst>
                </a:gridCol>
                <a:gridCol w="3651496">
                  <a:extLst>
                    <a:ext uri="{9D8B030D-6E8A-4147-A177-3AD203B41FA5}">
                      <a16:colId xmlns:a16="http://schemas.microsoft.com/office/drawing/2014/main" val="3930945887"/>
                    </a:ext>
                  </a:extLst>
                </a:gridCol>
              </a:tblGrid>
              <a:tr h="154194">
                <a:tc>
                  <a:txBody>
                    <a:bodyPr/>
                    <a:lstStyle/>
                    <a:p>
                      <a:pPr algn="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Key Vocabulary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66870870"/>
                  </a:ext>
                </a:extLst>
              </a:tr>
              <a:tr h="1444856">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100" dirty="0">
                          <a:effectLst/>
                          <a:latin typeface="Calibri" panose="020F0502020204030204" pitchFamily="34" charset="0"/>
                          <a:ea typeface="Calibri" panose="020F0502020204030204" pitchFamily="34" charset="0"/>
                          <a:cs typeface="Times New Roman" panose="02020603050405020304" pitchFamily="18" charset="0"/>
                        </a:rPr>
                        <a:t>Nursey</a:t>
                      </a: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 , </a:t>
                      </a:r>
                      <a:r>
                        <a:rPr lang="en-GB" sz="1100" dirty="0">
                          <a:effectLst/>
                          <a:latin typeface="Calibri" panose="020F0502020204030204" pitchFamily="34" charset="0"/>
                          <a:ea typeface="Calibri" panose="020F0502020204030204" pitchFamily="34" charset="0"/>
                          <a:cs typeface="Times New Roman" panose="02020603050405020304" pitchFamily="18" charset="0"/>
                        </a:rPr>
                        <a:t>Lower</a:t>
                      </a: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 Broughton, </a:t>
                      </a:r>
                      <a:r>
                        <a:rPr lang="en-GB" sz="1100" dirty="0">
                          <a:effectLst/>
                          <a:latin typeface="Calibri" panose="020F0502020204030204" pitchFamily="34" charset="0"/>
                          <a:ea typeface="Calibri" panose="020F0502020204030204" pitchFamily="34" charset="0"/>
                          <a:cs typeface="Times New Roman" panose="02020603050405020304" pitchFamily="18" charset="0"/>
                        </a:rPr>
                        <a:t>school, </a:t>
                      </a:r>
                      <a:r>
                        <a:rPr lang="en-GB" sz="1100" kern="1200" dirty="0">
                          <a:solidFill>
                            <a:schemeClr val="tx1"/>
                          </a:solidFill>
                          <a:effectLst/>
                          <a:latin typeface="+mn-lt"/>
                          <a:ea typeface="+mn-ea"/>
                          <a:cs typeface="+mn-cs"/>
                        </a:rPr>
                        <a:t>Family, family names, special.   Friends, care, look after, home, bedroom, kitchen, living room, bathroom, Christmas. Shop, memorial, stop sign, traffic light, transport, community, local areas, same, different, celebrate, Chinese New Year. Differences, same, similar, jobs, firefighter, police officer, shop worker, postal worker, driver, doctor, nurse Belonging, groups, own ideas, the world, other countries, other people. Getting along, patience, tolerance. Names of the features in the environment, countries, hot, cold.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1220625"/>
                  </a:ext>
                </a:extLst>
              </a:tr>
            </a:tbl>
          </a:graphicData>
        </a:graphic>
      </p:graphicFrame>
      <p:pic>
        <p:nvPicPr>
          <p:cNvPr id="14" name="Picture 13"/>
          <p:cNvPicPr>
            <a:picLocks noChangeAspect="1"/>
          </p:cNvPicPr>
          <p:nvPr/>
        </p:nvPicPr>
        <p:blipFill>
          <a:blip r:embed="rId6"/>
          <a:stretch>
            <a:fillRect/>
          </a:stretch>
        </p:blipFill>
        <p:spPr>
          <a:xfrm>
            <a:off x="10743319" y="516103"/>
            <a:ext cx="635882" cy="800411"/>
          </a:xfrm>
          <a:prstGeom prst="rect">
            <a:avLst/>
          </a:prstGeom>
        </p:spPr>
      </p:pic>
      <p:sp>
        <p:nvSpPr>
          <p:cNvPr id="15" name="TextBox 14"/>
          <p:cNvSpPr txBox="1"/>
          <p:nvPr/>
        </p:nvSpPr>
        <p:spPr>
          <a:xfrm>
            <a:off x="6197600" y="5779958"/>
            <a:ext cx="5098380" cy="1015663"/>
          </a:xfrm>
          <a:prstGeom prst="rect">
            <a:avLst/>
          </a:prstGeom>
          <a:noFill/>
          <a:ln>
            <a:solidFill>
              <a:schemeClr val="tx1"/>
            </a:solidFill>
          </a:ln>
        </p:spPr>
        <p:txBody>
          <a:bodyPr wrap="square" rtlCol="0">
            <a:spAutoFit/>
          </a:bodyPr>
          <a:lstStyle/>
          <a:p>
            <a:r>
              <a:rPr lang="en-GB" sz="1200" u="sng" dirty="0"/>
              <a:t>Understanding the World </a:t>
            </a:r>
          </a:p>
          <a:p>
            <a:r>
              <a:rPr lang="en-GB" sz="1200" dirty="0"/>
              <a:t>To understand the importance of looking after our environment.</a:t>
            </a:r>
          </a:p>
          <a:p>
            <a:r>
              <a:rPr lang="en-GB" sz="1200" dirty="0"/>
              <a:t>Show interest in different occupations</a:t>
            </a:r>
          </a:p>
          <a:p>
            <a:r>
              <a:rPr lang="en-GB" sz="1200" dirty="0"/>
              <a:t>To know there are different countries in the world. </a:t>
            </a:r>
          </a:p>
          <a:p>
            <a:r>
              <a:rPr lang="en-GB" sz="1200" dirty="0"/>
              <a:t>Use construction blocks to create small worlds, parks and farms. </a:t>
            </a:r>
          </a:p>
        </p:txBody>
      </p:sp>
      <p:sp>
        <p:nvSpPr>
          <p:cNvPr id="16" name="TextBox 15"/>
          <p:cNvSpPr txBox="1"/>
          <p:nvPr/>
        </p:nvSpPr>
        <p:spPr>
          <a:xfrm>
            <a:off x="6197600" y="4467796"/>
            <a:ext cx="5531556" cy="1215717"/>
          </a:xfrm>
          <a:prstGeom prst="rect">
            <a:avLst/>
          </a:prstGeom>
          <a:noFill/>
          <a:ln>
            <a:solidFill>
              <a:schemeClr val="tx1"/>
            </a:solidFill>
          </a:ln>
        </p:spPr>
        <p:txBody>
          <a:bodyPr wrap="square" rtlCol="0">
            <a:spAutoFit/>
          </a:bodyPr>
          <a:lstStyle/>
          <a:p>
            <a:r>
              <a:rPr lang="en-GB" sz="1400" u="sng" dirty="0"/>
              <a:t>Knowledge Nuggets </a:t>
            </a:r>
          </a:p>
          <a:p>
            <a:endParaRPr lang="en-GB" sz="1100" u="sng" dirty="0"/>
          </a:p>
          <a:p>
            <a:r>
              <a:rPr lang="en-GB" sz="1200" dirty="0"/>
              <a:t>To say where they live</a:t>
            </a:r>
          </a:p>
          <a:p>
            <a:r>
              <a:rPr lang="en-GB" sz="1200" dirty="0"/>
              <a:t>To know a map shows someone the way to go.</a:t>
            </a:r>
          </a:p>
          <a:p>
            <a:r>
              <a:rPr lang="en-GB" sz="1200" dirty="0"/>
              <a:t>To be able to name people who help us in our school, family or local area.</a:t>
            </a:r>
          </a:p>
          <a:p>
            <a:r>
              <a:rPr lang="en-GB" sz="1200" dirty="0"/>
              <a:t>To answer how living in Lower Broughton can be different to living in another country. </a:t>
            </a:r>
          </a:p>
        </p:txBody>
      </p:sp>
      <p:pic>
        <p:nvPicPr>
          <p:cNvPr id="17" name="Picture 16"/>
          <p:cNvPicPr>
            <a:picLocks noChangeAspect="1"/>
          </p:cNvPicPr>
          <p:nvPr/>
        </p:nvPicPr>
        <p:blipFill>
          <a:blip r:embed="rId7"/>
          <a:stretch>
            <a:fillRect/>
          </a:stretch>
        </p:blipFill>
        <p:spPr>
          <a:xfrm>
            <a:off x="6246954" y="2334915"/>
            <a:ext cx="402998" cy="482017"/>
          </a:xfrm>
          <a:prstGeom prst="rect">
            <a:avLst/>
          </a:prstGeom>
        </p:spPr>
      </p:pic>
      <p:pic>
        <p:nvPicPr>
          <p:cNvPr id="18" name="Picture 17"/>
          <p:cNvPicPr>
            <a:picLocks noChangeAspect="1"/>
          </p:cNvPicPr>
          <p:nvPr/>
        </p:nvPicPr>
        <p:blipFill>
          <a:blip r:embed="rId8"/>
          <a:stretch>
            <a:fillRect/>
          </a:stretch>
        </p:blipFill>
        <p:spPr>
          <a:xfrm>
            <a:off x="6683819" y="2264502"/>
            <a:ext cx="507203" cy="600191"/>
          </a:xfrm>
          <a:prstGeom prst="rect">
            <a:avLst/>
          </a:prstGeom>
        </p:spPr>
      </p:pic>
      <p:pic>
        <p:nvPicPr>
          <p:cNvPr id="19" name="Picture 18"/>
          <p:cNvPicPr>
            <a:picLocks noChangeAspect="1"/>
          </p:cNvPicPr>
          <p:nvPr/>
        </p:nvPicPr>
        <p:blipFill>
          <a:blip r:embed="rId9"/>
          <a:stretch>
            <a:fillRect/>
          </a:stretch>
        </p:blipFill>
        <p:spPr>
          <a:xfrm>
            <a:off x="7258755" y="2342731"/>
            <a:ext cx="476250" cy="504825"/>
          </a:xfrm>
          <a:prstGeom prst="rect">
            <a:avLst/>
          </a:prstGeom>
        </p:spPr>
      </p:pic>
      <p:pic>
        <p:nvPicPr>
          <p:cNvPr id="20" name="Picture 19"/>
          <p:cNvPicPr>
            <a:picLocks noChangeAspect="1"/>
          </p:cNvPicPr>
          <p:nvPr/>
        </p:nvPicPr>
        <p:blipFill>
          <a:blip r:embed="rId10"/>
          <a:stretch>
            <a:fillRect/>
          </a:stretch>
        </p:blipFill>
        <p:spPr>
          <a:xfrm>
            <a:off x="3668923" y="2375457"/>
            <a:ext cx="430631" cy="400932"/>
          </a:xfrm>
          <a:prstGeom prst="rect">
            <a:avLst/>
          </a:prstGeom>
        </p:spPr>
      </p:pic>
      <p:pic>
        <p:nvPicPr>
          <p:cNvPr id="21" name="Picture 20"/>
          <p:cNvPicPr>
            <a:picLocks noChangeAspect="1"/>
          </p:cNvPicPr>
          <p:nvPr/>
        </p:nvPicPr>
        <p:blipFill>
          <a:blip r:embed="rId11"/>
          <a:stretch>
            <a:fillRect/>
          </a:stretch>
        </p:blipFill>
        <p:spPr>
          <a:xfrm>
            <a:off x="5272412" y="2264502"/>
            <a:ext cx="472608" cy="453448"/>
          </a:xfrm>
          <a:prstGeom prst="rect">
            <a:avLst/>
          </a:prstGeom>
        </p:spPr>
      </p:pic>
      <p:pic>
        <p:nvPicPr>
          <p:cNvPr id="22" name="Picture 21"/>
          <p:cNvPicPr>
            <a:picLocks noChangeAspect="1"/>
          </p:cNvPicPr>
          <p:nvPr/>
        </p:nvPicPr>
        <p:blipFill>
          <a:blip r:embed="rId12"/>
          <a:stretch>
            <a:fillRect/>
          </a:stretch>
        </p:blipFill>
        <p:spPr>
          <a:xfrm>
            <a:off x="3884238" y="3392640"/>
            <a:ext cx="332627" cy="377893"/>
          </a:xfrm>
          <a:prstGeom prst="rect">
            <a:avLst/>
          </a:prstGeom>
        </p:spPr>
      </p:pic>
      <p:pic>
        <p:nvPicPr>
          <p:cNvPr id="23" name="Picture 22"/>
          <p:cNvPicPr>
            <a:picLocks noChangeAspect="1"/>
          </p:cNvPicPr>
          <p:nvPr/>
        </p:nvPicPr>
        <p:blipFill>
          <a:blip r:embed="rId13"/>
          <a:stretch>
            <a:fillRect/>
          </a:stretch>
        </p:blipFill>
        <p:spPr>
          <a:xfrm>
            <a:off x="5273577" y="3610179"/>
            <a:ext cx="504326" cy="360233"/>
          </a:xfrm>
          <a:prstGeom prst="rect">
            <a:avLst/>
          </a:prstGeom>
        </p:spPr>
      </p:pic>
      <p:pic>
        <p:nvPicPr>
          <p:cNvPr id="24" name="Picture 23"/>
          <p:cNvPicPr>
            <a:picLocks noChangeAspect="1"/>
          </p:cNvPicPr>
          <p:nvPr/>
        </p:nvPicPr>
        <p:blipFill>
          <a:blip r:embed="rId14"/>
          <a:stretch>
            <a:fillRect/>
          </a:stretch>
        </p:blipFill>
        <p:spPr>
          <a:xfrm>
            <a:off x="6301713" y="3712875"/>
            <a:ext cx="558265" cy="628048"/>
          </a:xfrm>
          <a:prstGeom prst="rect">
            <a:avLst/>
          </a:prstGeom>
        </p:spPr>
      </p:pic>
      <p:pic>
        <p:nvPicPr>
          <p:cNvPr id="25" name="Picture 24"/>
          <p:cNvPicPr>
            <a:picLocks noChangeAspect="1"/>
          </p:cNvPicPr>
          <p:nvPr/>
        </p:nvPicPr>
        <p:blipFill>
          <a:blip r:embed="rId15"/>
          <a:stretch>
            <a:fillRect/>
          </a:stretch>
        </p:blipFill>
        <p:spPr>
          <a:xfrm>
            <a:off x="6859978" y="3770533"/>
            <a:ext cx="523810" cy="504762"/>
          </a:xfrm>
          <a:prstGeom prst="rect">
            <a:avLst/>
          </a:prstGeom>
        </p:spPr>
      </p:pic>
      <p:pic>
        <p:nvPicPr>
          <p:cNvPr id="4" name="Picture 3">
            <a:extLst>
              <a:ext uri="{FF2B5EF4-FFF2-40B4-BE49-F238E27FC236}">
                <a16:creationId xmlns:a16="http://schemas.microsoft.com/office/drawing/2014/main" id="{1ABAA398-324C-939F-413E-53B457DFDB68}"/>
              </a:ext>
            </a:extLst>
          </p:cNvPr>
          <p:cNvPicPr>
            <a:picLocks noChangeAspect="1"/>
          </p:cNvPicPr>
          <p:nvPr/>
        </p:nvPicPr>
        <p:blipFill>
          <a:blip r:embed="rId16"/>
          <a:stretch>
            <a:fillRect/>
          </a:stretch>
        </p:blipFill>
        <p:spPr>
          <a:xfrm>
            <a:off x="8025802" y="3489773"/>
            <a:ext cx="373380" cy="363220"/>
          </a:xfrm>
          <a:prstGeom prst="rect">
            <a:avLst/>
          </a:prstGeom>
        </p:spPr>
      </p:pic>
      <p:pic>
        <p:nvPicPr>
          <p:cNvPr id="5" name="Picture 4">
            <a:extLst>
              <a:ext uri="{FF2B5EF4-FFF2-40B4-BE49-F238E27FC236}">
                <a16:creationId xmlns:a16="http://schemas.microsoft.com/office/drawing/2014/main" id="{47CF629D-6F7C-D537-12CB-1F94C08A6BCB}"/>
              </a:ext>
            </a:extLst>
          </p:cNvPr>
          <p:cNvPicPr>
            <a:picLocks noChangeAspect="1"/>
          </p:cNvPicPr>
          <p:nvPr/>
        </p:nvPicPr>
        <p:blipFill>
          <a:blip r:embed="rId17"/>
          <a:stretch>
            <a:fillRect/>
          </a:stretch>
        </p:blipFill>
        <p:spPr>
          <a:xfrm>
            <a:off x="8516854" y="3517881"/>
            <a:ext cx="339725" cy="311785"/>
          </a:xfrm>
          <a:prstGeom prst="rect">
            <a:avLst/>
          </a:prstGeom>
        </p:spPr>
      </p:pic>
      <p:pic>
        <p:nvPicPr>
          <p:cNvPr id="6" name="Picture 5">
            <a:extLst>
              <a:ext uri="{FF2B5EF4-FFF2-40B4-BE49-F238E27FC236}">
                <a16:creationId xmlns:a16="http://schemas.microsoft.com/office/drawing/2014/main" id="{C3A7F78B-4CDE-6D74-EC75-C66AB5D134DC}"/>
              </a:ext>
            </a:extLst>
          </p:cNvPr>
          <p:cNvPicPr>
            <a:picLocks noChangeAspect="1"/>
          </p:cNvPicPr>
          <p:nvPr/>
        </p:nvPicPr>
        <p:blipFill>
          <a:blip r:embed="rId18"/>
          <a:stretch>
            <a:fillRect/>
          </a:stretch>
        </p:blipFill>
        <p:spPr>
          <a:xfrm>
            <a:off x="9016681" y="3517881"/>
            <a:ext cx="381000" cy="331470"/>
          </a:xfrm>
          <a:prstGeom prst="rect">
            <a:avLst/>
          </a:prstGeom>
        </p:spPr>
      </p:pic>
    </p:spTree>
    <p:extLst>
      <p:ext uri="{BB962C8B-B14F-4D97-AF65-F5344CB8AC3E}">
        <p14:creationId xmlns:p14="http://schemas.microsoft.com/office/powerpoint/2010/main" val="28249112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668443847"/>
              </p:ext>
            </p:extLst>
          </p:nvPr>
        </p:nvGraphicFramePr>
        <p:xfrm>
          <a:off x="780237" y="1443641"/>
          <a:ext cx="5082893" cy="3520696"/>
        </p:xfrm>
        <a:graphic>
          <a:graphicData uri="http://schemas.openxmlformats.org/drawingml/2006/table">
            <a:tbl>
              <a:tblPr firstRow="1" firstCol="1" bandRow="1"/>
              <a:tblGrid>
                <a:gridCol w="1511584">
                  <a:extLst>
                    <a:ext uri="{9D8B030D-6E8A-4147-A177-3AD203B41FA5}">
                      <a16:colId xmlns:a16="http://schemas.microsoft.com/office/drawing/2014/main" val="3849854435"/>
                    </a:ext>
                  </a:extLst>
                </a:gridCol>
                <a:gridCol w="1947501">
                  <a:extLst>
                    <a:ext uri="{9D8B030D-6E8A-4147-A177-3AD203B41FA5}">
                      <a16:colId xmlns:a16="http://schemas.microsoft.com/office/drawing/2014/main" val="2728688727"/>
                    </a:ext>
                  </a:extLst>
                </a:gridCol>
                <a:gridCol w="1623808">
                  <a:extLst>
                    <a:ext uri="{9D8B030D-6E8A-4147-A177-3AD203B41FA5}">
                      <a16:colId xmlns:a16="http://schemas.microsoft.com/office/drawing/2014/main" val="3992729168"/>
                    </a:ext>
                  </a:extLst>
                </a:gridCol>
              </a:tblGrid>
              <a:tr h="380690">
                <a:tc gridSpan="3">
                  <a:txBody>
                    <a:bodyPr/>
                    <a:lstStyle/>
                    <a:p>
                      <a:pPr algn="l">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Key Learning :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44892348"/>
                  </a:ext>
                </a:extLst>
              </a:tr>
              <a:tr h="1297670">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Autumn 1 – All About Me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Our</a:t>
                      </a:r>
                      <a:r>
                        <a:rPr lang="en-GB" sz="1100" u="sng" baseline="0" dirty="0">
                          <a:effectLst/>
                          <a:latin typeface="Calibri" panose="020F0502020204030204" pitchFamily="34" charset="0"/>
                          <a:ea typeface="Calibri" panose="020F0502020204030204" pitchFamily="34" charset="0"/>
                          <a:cs typeface="Times New Roman" panose="02020603050405020304" pitchFamily="18" charset="0"/>
                        </a:rPr>
                        <a:t> Bodies </a:t>
                      </a:r>
                    </a:p>
                    <a:p>
                      <a:pPr algn="l">
                        <a:lnSpc>
                          <a:spcPct val="107000"/>
                        </a:lnSpc>
                        <a:spcAft>
                          <a:spcPts val="0"/>
                        </a:spcAft>
                      </a:pP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Discuss how our bodies have changed and what happens to them when we exercise.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Spring 1 – What is it like in Space?</a:t>
                      </a:r>
                    </a:p>
                    <a:p>
                      <a:pPr algn="l">
                        <a:lnSpc>
                          <a:spcPct val="107000"/>
                        </a:lnSpc>
                        <a:spcAft>
                          <a:spcPts val="0"/>
                        </a:spcAft>
                      </a:pPr>
                      <a:endParaRPr lang="en-GB" sz="1100" u="sng"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000" u="sng" dirty="0">
                          <a:effectLst/>
                          <a:latin typeface="Calibri" panose="020F0502020204030204" pitchFamily="34" charset="0"/>
                          <a:ea typeface="Calibri" panose="020F0502020204030204" pitchFamily="34" charset="0"/>
                          <a:cs typeface="Times New Roman" panose="02020603050405020304" pitchFamily="18" charset="0"/>
                        </a:rPr>
                        <a:t>Freezing and Melting </a:t>
                      </a:r>
                    </a:p>
                    <a:p>
                      <a:pPr algn="l">
                        <a:lnSpc>
                          <a:spcPct val="107000"/>
                        </a:lnSpc>
                        <a:spcAft>
                          <a:spcPts val="0"/>
                        </a:spcAft>
                      </a:pPr>
                      <a:r>
                        <a:rPr lang="en-GB" sz="1000" u="none" dirty="0">
                          <a:effectLst/>
                          <a:latin typeface="Calibri" panose="020F0502020204030204" pitchFamily="34" charset="0"/>
                          <a:ea typeface="Calibri" panose="020F0502020204030204" pitchFamily="34" charset="0"/>
                          <a:cs typeface="Times New Roman" panose="02020603050405020304" pitchFamily="18" charset="0"/>
                        </a:rPr>
                        <a:t>Children to</a:t>
                      </a:r>
                      <a:r>
                        <a:rPr lang="en-GB" sz="1000" u="none" baseline="0" dirty="0">
                          <a:effectLst/>
                          <a:latin typeface="Calibri" panose="020F0502020204030204" pitchFamily="34" charset="0"/>
                          <a:ea typeface="Calibri" panose="020F0502020204030204" pitchFamily="34" charset="0"/>
                          <a:cs typeface="Times New Roman" panose="02020603050405020304" pitchFamily="18" charset="0"/>
                        </a:rPr>
                        <a:t> put small figures into water and in the freezer, what will happen? Children to make chocolate crispy cakes what will happen to the chocolate? </a:t>
                      </a:r>
                      <a:endParaRPr lang="en-GB" sz="100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Summer 1 – People who help us. </a:t>
                      </a:r>
                    </a:p>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Light</a:t>
                      </a:r>
                      <a:r>
                        <a:rPr lang="en-GB" sz="1100" u="sng" baseline="0" dirty="0">
                          <a:effectLst/>
                          <a:latin typeface="Calibri" panose="020F0502020204030204" pitchFamily="34" charset="0"/>
                          <a:ea typeface="Calibri" panose="020F0502020204030204" pitchFamily="34" charset="0"/>
                          <a:cs typeface="Times New Roman" panose="02020603050405020304" pitchFamily="18" charset="0"/>
                        </a:rPr>
                        <a:t> &amp; Dark </a:t>
                      </a:r>
                    </a:p>
                    <a:p>
                      <a:pPr algn="l">
                        <a:lnSpc>
                          <a:spcPct val="107000"/>
                        </a:lnSpc>
                        <a:spcAft>
                          <a:spcPts val="0"/>
                        </a:spcAft>
                      </a:pPr>
                      <a:r>
                        <a:rPr lang="en-GB" sz="1100" u="none" dirty="0">
                          <a:effectLst/>
                          <a:latin typeface="Calibri" panose="020F0502020204030204" pitchFamily="34" charset="0"/>
                          <a:ea typeface="Calibri" panose="020F0502020204030204" pitchFamily="34" charset="0"/>
                          <a:cs typeface="Times New Roman" panose="02020603050405020304" pitchFamily="18" charset="0"/>
                        </a:rPr>
                        <a:t>Glow stick experiment using 2 jars of water and glow sticks</a:t>
                      </a:r>
                      <a:r>
                        <a:rPr lang="en-GB" sz="1100" u="none" baseline="0" dirty="0">
                          <a:effectLst/>
                          <a:latin typeface="Calibri" panose="020F0502020204030204" pitchFamily="34" charset="0"/>
                          <a:ea typeface="Calibri" panose="020F0502020204030204" pitchFamily="34" charset="0"/>
                          <a:cs typeface="Times New Roman" panose="02020603050405020304" pitchFamily="18" charset="0"/>
                        </a:rPr>
                        <a:t>  children to predict what will happen when the sticks are added to water.</a:t>
                      </a:r>
                      <a:endParaRPr lang="en-GB" sz="110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3181248"/>
                  </a:ext>
                </a:extLst>
              </a:tr>
              <a:tr h="1514413">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r>
                        <a:rPr lang="en-GB" sz="1100" u="sng" dirty="0">
                          <a:effectLst/>
                          <a:latin typeface="Calibri" panose="020F0502020204030204" pitchFamily="34" charset="0"/>
                          <a:ea typeface="Calibri" panose="020F0502020204030204" pitchFamily="34" charset="0"/>
                          <a:cs typeface="Times New Roman" panose="02020603050405020304" pitchFamily="18" charset="0"/>
                        </a:rPr>
                        <a:t>Autumn 2 – What do we Celebrate?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r>
                        <a:rPr lang="en-GB" sz="1100" u="sng" dirty="0">
                          <a:effectLst/>
                          <a:latin typeface="Calibri" panose="020F0502020204030204" pitchFamily="34" charset="0"/>
                          <a:ea typeface="Calibri" panose="020F0502020204030204" pitchFamily="34" charset="0"/>
                          <a:cs typeface="Times New Roman" panose="02020603050405020304" pitchFamily="18" charset="0"/>
                        </a:rPr>
                        <a:t>Observe changes to the environment</a:t>
                      </a:r>
                    </a:p>
                    <a:p>
                      <a:pPr algn="l">
                        <a:lnSpc>
                          <a:spcPct val="107000"/>
                        </a:lnSpc>
                        <a:spcAft>
                          <a:spcPts val="0"/>
                        </a:spcAft>
                      </a:pPr>
                      <a:r>
                        <a:rPr lang="en-GB" sz="700" dirty="0"/>
                        <a:t> </a:t>
                      </a:r>
                      <a:r>
                        <a:rPr lang="en-GB" sz="900" dirty="0"/>
                        <a:t>walk around school grounds</a:t>
                      </a:r>
                      <a:r>
                        <a:rPr lang="en-GB" sz="900" baseline="0" dirty="0"/>
                        <a:t> and ask children to observe what they see. </a:t>
                      </a:r>
                      <a:endParaRPr lang="en-GB" sz="700" dirty="0"/>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Spring 2 – How do we grow?</a:t>
                      </a:r>
                    </a:p>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 </a:t>
                      </a:r>
                      <a:r>
                        <a:rPr lang="en-GB" sz="1100" u="sng" baseline="0" dirty="0">
                          <a:effectLst/>
                          <a:latin typeface="Calibri" panose="020F0502020204030204" pitchFamily="34" charset="0"/>
                          <a:ea typeface="Calibri" panose="020F0502020204030204" pitchFamily="34" charset="0"/>
                          <a:cs typeface="Times New Roman" panose="02020603050405020304" pitchFamily="18" charset="0"/>
                        </a:rPr>
                        <a:t>Planting a seed</a:t>
                      </a:r>
                    </a:p>
                    <a:p>
                      <a:pPr algn="l">
                        <a:lnSpc>
                          <a:spcPct val="107000"/>
                        </a:lnSpc>
                        <a:spcAft>
                          <a:spcPts val="0"/>
                        </a:spcAft>
                      </a:pPr>
                      <a:r>
                        <a:rPr lang="en-GB" sz="1100" u="none" baseline="0" dirty="0">
                          <a:effectLst/>
                          <a:latin typeface="Calibri" panose="020F0502020204030204" pitchFamily="34" charset="0"/>
                          <a:ea typeface="Calibri" panose="020F0502020204030204" pitchFamily="34" charset="0"/>
                          <a:cs typeface="Times New Roman" panose="02020603050405020304" pitchFamily="18" charset="0"/>
                        </a:rPr>
                        <a:t>Children to plant their own seeds and observe changes. </a:t>
                      </a:r>
                    </a:p>
                    <a:p>
                      <a:pPr algn="l">
                        <a:lnSpc>
                          <a:spcPct val="107000"/>
                        </a:lnSpc>
                        <a:spcAft>
                          <a:spcPts val="0"/>
                        </a:spcAft>
                      </a:pPr>
                      <a:r>
                        <a:rPr lang="en-GB" sz="1100" u="none" baseline="0" dirty="0">
                          <a:effectLst/>
                          <a:latin typeface="Calibri" panose="020F0502020204030204" pitchFamily="34" charset="0"/>
                          <a:ea typeface="Calibri" panose="020F0502020204030204" pitchFamily="34" charset="0"/>
                          <a:cs typeface="Times New Roman" panose="02020603050405020304" pitchFamily="18" charset="0"/>
                        </a:rPr>
                        <a:t>Experiment by putting a seed in a dark cupboard and one in the light. Children to make predications.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Summer 2 – Under the Sea </a:t>
                      </a:r>
                    </a:p>
                    <a:p>
                      <a:pPr algn="l">
                        <a:lnSpc>
                          <a:spcPct val="107000"/>
                        </a:lnSpc>
                        <a:spcAft>
                          <a:spcPts val="0"/>
                        </a:spcAft>
                      </a:pPr>
                      <a:r>
                        <a:rPr lang="en-GB" sz="1100" u="sng" dirty="0">
                          <a:effectLst/>
                          <a:latin typeface="Calibri" panose="020F0502020204030204" pitchFamily="34" charset="0"/>
                          <a:ea typeface="Calibri" panose="020F0502020204030204" pitchFamily="34" charset="0"/>
                          <a:cs typeface="Times New Roman" panose="02020603050405020304" pitchFamily="18" charset="0"/>
                        </a:rPr>
                        <a:t>Floating &amp;</a:t>
                      </a:r>
                      <a:r>
                        <a:rPr lang="en-GB" sz="1100" u="sng" baseline="0" dirty="0">
                          <a:effectLst/>
                          <a:latin typeface="Calibri" panose="020F0502020204030204" pitchFamily="34" charset="0"/>
                          <a:ea typeface="Calibri" panose="020F0502020204030204" pitchFamily="34" charset="0"/>
                          <a:cs typeface="Times New Roman" panose="02020603050405020304" pitchFamily="18" charset="0"/>
                        </a:rPr>
                        <a:t> Sinking</a:t>
                      </a:r>
                    </a:p>
                    <a:p>
                      <a:pPr algn="l">
                        <a:lnSpc>
                          <a:spcPct val="107000"/>
                        </a:lnSpc>
                        <a:spcAft>
                          <a:spcPts val="0"/>
                        </a:spcAft>
                      </a:pPr>
                      <a:r>
                        <a:rPr lang="en-GB" sz="1100" u="none" baseline="0" dirty="0">
                          <a:effectLst/>
                          <a:latin typeface="Calibri" panose="020F0502020204030204" pitchFamily="34" charset="0"/>
                          <a:ea typeface="Calibri" panose="020F0502020204030204" pitchFamily="34" charset="0"/>
                          <a:cs typeface="Times New Roman" panose="02020603050405020304" pitchFamily="18" charset="0"/>
                        </a:rPr>
                        <a:t>Children to collect a variety of objects from the classroom and predict whether they will float or sink </a:t>
                      </a:r>
                      <a:endParaRPr lang="en-GB" sz="110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88164950"/>
                  </a:ext>
                </a:extLst>
              </a:tr>
            </a:tbl>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2087453686"/>
              </p:ext>
            </p:extLst>
          </p:nvPr>
        </p:nvGraphicFramePr>
        <p:xfrm>
          <a:off x="1659466" y="2099782"/>
          <a:ext cx="443013" cy="365124"/>
        </p:xfrm>
        <a:graphic>
          <a:graphicData uri="http://schemas.openxmlformats.org/presentationml/2006/ole">
            <mc:AlternateContent xmlns:mc="http://schemas.openxmlformats.org/markup-compatibility/2006">
              <mc:Choice xmlns:v="urn:schemas-microsoft-com:vml" Requires="v">
                <p:oleObj name="Bitmap Image" r:id="rId2" imgW="1267002" imgH="1019048" progId="Paint.Picture">
                  <p:embed/>
                </p:oleObj>
              </mc:Choice>
              <mc:Fallback>
                <p:oleObj name="Bitmap Image" r:id="rId2" imgW="1267002" imgH="1019048" progId="Paint.Picture">
                  <p:embed/>
                  <p:pic>
                    <p:nvPicPr>
                      <p:cNvPr id="3" name="Object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9466" y="2099782"/>
                        <a:ext cx="443013" cy="365124"/>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4035479773"/>
              </p:ext>
            </p:extLst>
          </p:nvPr>
        </p:nvGraphicFramePr>
        <p:xfrm>
          <a:off x="1811253" y="3392640"/>
          <a:ext cx="340840" cy="327978"/>
        </p:xfrm>
        <a:graphic>
          <a:graphicData uri="http://schemas.openxmlformats.org/presentationml/2006/ole">
            <mc:AlternateContent xmlns:mc="http://schemas.openxmlformats.org/markup-compatibility/2006">
              <mc:Choice xmlns:v="urn:schemas-microsoft-com:vml" Requires="v">
                <p:oleObj name="Bitmap Image" r:id="rId4" imgW="800212" imgH="771429" progId="Paint.Picture">
                  <p:embed/>
                </p:oleObj>
              </mc:Choice>
              <mc:Fallback>
                <p:oleObj name="Bitmap Image" r:id="rId4" imgW="800212" imgH="771429" progId="Paint.Picture">
                  <p:embed/>
                  <p:pic>
                    <p:nvPicPr>
                      <p:cNvPr id="7"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11253" y="3392640"/>
                        <a:ext cx="340840" cy="327978"/>
                      </a:xfrm>
                      <a:prstGeom prst="rect">
                        <a:avLst/>
                      </a:prstGeom>
                      <a:noFill/>
                    </p:spPr>
                  </p:pic>
                </p:oleObj>
              </mc:Fallback>
            </mc:AlternateContent>
          </a:graphicData>
        </a:graphic>
      </p:graphicFrame>
      <p:sp>
        <p:nvSpPr>
          <p:cNvPr id="10" name="TextBox 9"/>
          <p:cNvSpPr txBox="1"/>
          <p:nvPr/>
        </p:nvSpPr>
        <p:spPr>
          <a:xfrm>
            <a:off x="764751" y="485422"/>
            <a:ext cx="10964405" cy="861774"/>
          </a:xfrm>
          <a:prstGeom prst="rect">
            <a:avLst/>
          </a:prstGeom>
          <a:noFill/>
          <a:ln>
            <a:solidFill>
              <a:schemeClr val="tx1"/>
            </a:solidFill>
          </a:ln>
        </p:spPr>
        <p:txBody>
          <a:bodyPr wrap="square" rtlCol="0">
            <a:spAutoFit/>
          </a:bodyPr>
          <a:lstStyle/>
          <a:p>
            <a:r>
              <a:rPr lang="en-GB" sz="1600" dirty="0"/>
              <a:t>St. Boniface RC Primary </a:t>
            </a:r>
          </a:p>
          <a:p>
            <a:r>
              <a:rPr lang="en-GB" sz="1600" dirty="0"/>
              <a:t>Nursery </a:t>
            </a:r>
          </a:p>
          <a:p>
            <a:r>
              <a:rPr lang="en-GB" sz="1600" dirty="0"/>
              <a:t>Science Yearly Knowledge Overview </a:t>
            </a:r>
          </a:p>
        </p:txBody>
      </p:sp>
      <p:graphicFrame>
        <p:nvGraphicFramePr>
          <p:cNvPr id="11" name="Table 10"/>
          <p:cNvGraphicFramePr>
            <a:graphicFrameLocks noGrp="1"/>
          </p:cNvGraphicFramePr>
          <p:nvPr>
            <p:extLst>
              <p:ext uri="{D42A27DB-BD31-4B8C-83A1-F6EECF244321}">
                <p14:modId xmlns:p14="http://schemas.microsoft.com/office/powerpoint/2010/main" val="1970206973"/>
              </p:ext>
            </p:extLst>
          </p:nvPr>
        </p:nvGraphicFramePr>
        <p:xfrm>
          <a:off x="6197600" y="1443641"/>
          <a:ext cx="5531556" cy="2927710"/>
        </p:xfrm>
        <a:graphic>
          <a:graphicData uri="http://schemas.openxmlformats.org/drawingml/2006/table">
            <a:tbl>
              <a:tblPr firstRow="1" firstCol="1" bandRow="1"/>
              <a:tblGrid>
                <a:gridCol w="1645011">
                  <a:extLst>
                    <a:ext uri="{9D8B030D-6E8A-4147-A177-3AD203B41FA5}">
                      <a16:colId xmlns:a16="http://schemas.microsoft.com/office/drawing/2014/main" val="351032193"/>
                    </a:ext>
                  </a:extLst>
                </a:gridCol>
                <a:gridCol w="2119405">
                  <a:extLst>
                    <a:ext uri="{9D8B030D-6E8A-4147-A177-3AD203B41FA5}">
                      <a16:colId xmlns:a16="http://schemas.microsoft.com/office/drawing/2014/main" val="3259605013"/>
                    </a:ext>
                  </a:extLst>
                </a:gridCol>
                <a:gridCol w="1767140">
                  <a:extLst>
                    <a:ext uri="{9D8B030D-6E8A-4147-A177-3AD203B41FA5}">
                      <a16:colId xmlns:a16="http://schemas.microsoft.com/office/drawing/2014/main" val="3266647283"/>
                    </a:ext>
                  </a:extLst>
                </a:gridCol>
              </a:tblGrid>
              <a:tr h="432160">
                <a:tc gridSpan="3">
                  <a:txBody>
                    <a:bodyPr/>
                    <a:lstStyle/>
                    <a:p>
                      <a:pPr algn="l">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Key Books</a:t>
                      </a:r>
                      <a:r>
                        <a:rPr lang="en-GB" sz="1400" baseline="0" dirty="0">
                          <a:effectLst/>
                          <a:latin typeface="Calibri" panose="020F0502020204030204" pitchFamily="34" charset="0"/>
                          <a:ea typeface="Calibri" panose="020F0502020204030204" pitchFamily="34" charset="0"/>
                          <a:cs typeface="Times New Roman" panose="02020603050405020304" pitchFamily="18" charset="0"/>
                        </a:rPr>
                        <a:t> </a:t>
                      </a:r>
                      <a:r>
                        <a:rPr lang="en-GB" sz="1400" dirty="0">
                          <a:effectLst/>
                          <a:latin typeface="Calibri" panose="020F0502020204030204" pitchFamily="34" charset="0"/>
                          <a:ea typeface="Calibri" panose="020F0502020204030204" pitchFamily="34" charset="0"/>
                          <a:cs typeface="Times New Roman" panose="02020603050405020304" pitchFamily="18" charset="0"/>
                        </a:rPr>
                        <a:t> :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20661287"/>
                  </a:ext>
                </a:extLst>
              </a:tr>
              <a:tr h="1233896">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Autumn 1 – All About Me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Spring 1 – What is it like in Space?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Summer 1 – People who help us.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9984768"/>
                  </a:ext>
                </a:extLst>
              </a:tr>
              <a:tr h="1056504">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Autumn 2 – What do we Celebrate?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Spring 2 – How do we grow?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Summer 2 – Under the Sea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6584380"/>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2014443945"/>
              </p:ext>
            </p:extLst>
          </p:nvPr>
        </p:nvGraphicFramePr>
        <p:xfrm>
          <a:off x="780237" y="4964337"/>
          <a:ext cx="5082894" cy="1055186"/>
        </p:xfrm>
        <a:graphic>
          <a:graphicData uri="http://schemas.openxmlformats.org/drawingml/2006/table">
            <a:tbl>
              <a:tblPr firstRow="1" firstCol="1" bandRow="1"/>
              <a:tblGrid>
                <a:gridCol w="1431398">
                  <a:extLst>
                    <a:ext uri="{9D8B030D-6E8A-4147-A177-3AD203B41FA5}">
                      <a16:colId xmlns:a16="http://schemas.microsoft.com/office/drawing/2014/main" val="1622355508"/>
                    </a:ext>
                  </a:extLst>
                </a:gridCol>
                <a:gridCol w="3651496">
                  <a:extLst>
                    <a:ext uri="{9D8B030D-6E8A-4147-A177-3AD203B41FA5}">
                      <a16:colId xmlns:a16="http://schemas.microsoft.com/office/drawing/2014/main" val="3930945887"/>
                    </a:ext>
                  </a:extLst>
                </a:gridCol>
              </a:tblGrid>
              <a:tr h="213176">
                <a:tc>
                  <a:txBody>
                    <a:bodyPr/>
                    <a:lstStyle/>
                    <a:p>
                      <a:pPr algn="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Key Vocabulary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66870870"/>
                  </a:ext>
                </a:extLst>
              </a:tr>
              <a:tr h="596704">
                <a:tc gridSpan="2">
                  <a:txBody>
                    <a:bodyPr/>
                    <a:lstStyle/>
                    <a:p>
                      <a:r>
                        <a:rPr lang="en-GB" sz="1100" kern="1200" dirty="0">
                          <a:solidFill>
                            <a:schemeClr val="tx1"/>
                          </a:solidFill>
                          <a:effectLst/>
                          <a:latin typeface="+mn-lt"/>
                          <a:ea typeface="+mn-ea"/>
                          <a:cs typeface="+mn-cs"/>
                        </a:rPr>
                        <a:t>Respect care, look after, home, school, nursery, touch, see, feel, smell, hear, taste.   </a:t>
                      </a:r>
                    </a:p>
                    <a:p>
                      <a:r>
                        <a:rPr lang="en-GB" sz="1100" kern="1200" dirty="0">
                          <a:solidFill>
                            <a:schemeClr val="tx1"/>
                          </a:solidFill>
                          <a:effectLst/>
                          <a:latin typeface="+mn-lt"/>
                          <a:ea typeface="+mn-ea"/>
                          <a:cs typeface="+mn-cs"/>
                        </a:rPr>
                        <a:t>Weather, sunny, raining, snowing, ice, autumn, winter, summer, spring, body part names, explore.</a:t>
                      </a:r>
                    </a:p>
                    <a:p>
                      <a:r>
                        <a:rPr lang="en-GB" sz="1100" kern="1200" dirty="0">
                          <a:solidFill>
                            <a:schemeClr val="tx1"/>
                          </a:solidFill>
                          <a:effectLst/>
                          <a:latin typeface="+mn-lt"/>
                          <a:ea typeface="+mn-ea"/>
                          <a:cs typeface="+mn-cs"/>
                        </a:rPr>
                        <a:t> care, look after, natural, Seeds, soil, water, care, look after, grow, changes, why</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1220625"/>
                  </a:ext>
                </a:extLst>
              </a:tr>
            </a:tbl>
          </a:graphicData>
        </a:graphic>
      </p:graphicFrame>
      <p:pic>
        <p:nvPicPr>
          <p:cNvPr id="14" name="Picture 13"/>
          <p:cNvPicPr>
            <a:picLocks noChangeAspect="1"/>
          </p:cNvPicPr>
          <p:nvPr/>
        </p:nvPicPr>
        <p:blipFill>
          <a:blip r:embed="rId6"/>
          <a:stretch>
            <a:fillRect/>
          </a:stretch>
        </p:blipFill>
        <p:spPr>
          <a:xfrm>
            <a:off x="10743319" y="516103"/>
            <a:ext cx="635882" cy="800411"/>
          </a:xfrm>
          <a:prstGeom prst="rect">
            <a:avLst/>
          </a:prstGeom>
        </p:spPr>
      </p:pic>
      <p:sp>
        <p:nvSpPr>
          <p:cNvPr id="15" name="TextBox 14"/>
          <p:cNvSpPr txBox="1"/>
          <p:nvPr/>
        </p:nvSpPr>
        <p:spPr>
          <a:xfrm>
            <a:off x="780236" y="6099951"/>
            <a:ext cx="10964405" cy="646331"/>
          </a:xfrm>
          <a:prstGeom prst="rect">
            <a:avLst/>
          </a:prstGeom>
          <a:noFill/>
          <a:ln>
            <a:solidFill>
              <a:schemeClr val="tx1"/>
            </a:solidFill>
          </a:ln>
        </p:spPr>
        <p:txBody>
          <a:bodyPr wrap="square" rtlCol="0">
            <a:spAutoFit/>
          </a:bodyPr>
          <a:lstStyle/>
          <a:p>
            <a:r>
              <a:rPr lang="en-GB" sz="1200" u="sng" dirty="0"/>
              <a:t>Understanding the World</a:t>
            </a:r>
          </a:p>
          <a:p>
            <a:r>
              <a:rPr lang="en-GB" sz="1200" dirty="0"/>
              <a:t>Plant seeds and care for growing plants. Understand the key features of the life cycle of a plant and an animal. Begin to understand the need to respect and care for the natural environment and all living things</a:t>
            </a:r>
            <a:endParaRPr lang="en-GB" sz="1200" u="sng" dirty="0"/>
          </a:p>
        </p:txBody>
      </p:sp>
      <p:sp>
        <p:nvSpPr>
          <p:cNvPr id="16" name="TextBox 15"/>
          <p:cNvSpPr txBox="1"/>
          <p:nvPr/>
        </p:nvSpPr>
        <p:spPr>
          <a:xfrm>
            <a:off x="6197600" y="4480323"/>
            <a:ext cx="5531556" cy="1554272"/>
          </a:xfrm>
          <a:prstGeom prst="rect">
            <a:avLst/>
          </a:prstGeom>
          <a:noFill/>
          <a:ln>
            <a:solidFill>
              <a:schemeClr val="tx1"/>
            </a:solidFill>
          </a:ln>
        </p:spPr>
        <p:txBody>
          <a:bodyPr wrap="square" rtlCol="0">
            <a:spAutoFit/>
          </a:bodyPr>
          <a:lstStyle/>
          <a:p>
            <a:r>
              <a:rPr lang="en-GB" sz="1400" u="sng" dirty="0"/>
              <a:t>Knowledge Nuggets</a:t>
            </a:r>
          </a:p>
          <a:p>
            <a:r>
              <a:rPr lang="en-GB" sz="1400" dirty="0"/>
              <a:t>I can begin to know how babies grow and change</a:t>
            </a:r>
          </a:p>
          <a:p>
            <a:r>
              <a:rPr lang="en-GB" sz="1400" dirty="0"/>
              <a:t>Investigate with ice </a:t>
            </a:r>
          </a:p>
          <a:p>
            <a:r>
              <a:rPr lang="en-GB" sz="1400" dirty="0"/>
              <a:t>I can plant a seed and look after it. </a:t>
            </a:r>
          </a:p>
          <a:p>
            <a:r>
              <a:rPr lang="en-GB" sz="1400" dirty="0"/>
              <a:t>Talk about changes to a growing seed. </a:t>
            </a:r>
          </a:p>
          <a:p>
            <a:r>
              <a:rPr lang="en-GB" sz="1400" dirty="0"/>
              <a:t>Begin to understand how to care for the environment.  </a:t>
            </a:r>
          </a:p>
          <a:p>
            <a:endParaRPr lang="en-GB" sz="1100" u="sng" dirty="0"/>
          </a:p>
        </p:txBody>
      </p:sp>
      <p:pic>
        <p:nvPicPr>
          <p:cNvPr id="17" name="Picture 16"/>
          <p:cNvPicPr>
            <a:picLocks noChangeAspect="1"/>
          </p:cNvPicPr>
          <p:nvPr/>
        </p:nvPicPr>
        <p:blipFill>
          <a:blip r:embed="rId7"/>
          <a:stretch>
            <a:fillRect/>
          </a:stretch>
        </p:blipFill>
        <p:spPr>
          <a:xfrm>
            <a:off x="6246954" y="2334915"/>
            <a:ext cx="402998" cy="482017"/>
          </a:xfrm>
          <a:prstGeom prst="rect">
            <a:avLst/>
          </a:prstGeom>
        </p:spPr>
      </p:pic>
      <p:pic>
        <p:nvPicPr>
          <p:cNvPr id="18" name="Picture 17"/>
          <p:cNvPicPr>
            <a:picLocks noChangeAspect="1"/>
          </p:cNvPicPr>
          <p:nvPr/>
        </p:nvPicPr>
        <p:blipFill>
          <a:blip r:embed="rId8"/>
          <a:stretch>
            <a:fillRect/>
          </a:stretch>
        </p:blipFill>
        <p:spPr>
          <a:xfrm>
            <a:off x="6683819" y="2264502"/>
            <a:ext cx="507203" cy="600191"/>
          </a:xfrm>
          <a:prstGeom prst="rect">
            <a:avLst/>
          </a:prstGeom>
        </p:spPr>
      </p:pic>
      <p:pic>
        <p:nvPicPr>
          <p:cNvPr id="19" name="Picture 18"/>
          <p:cNvPicPr>
            <a:picLocks noChangeAspect="1"/>
          </p:cNvPicPr>
          <p:nvPr/>
        </p:nvPicPr>
        <p:blipFill>
          <a:blip r:embed="rId9"/>
          <a:stretch>
            <a:fillRect/>
          </a:stretch>
        </p:blipFill>
        <p:spPr>
          <a:xfrm>
            <a:off x="7258755" y="2342731"/>
            <a:ext cx="476250" cy="504825"/>
          </a:xfrm>
          <a:prstGeom prst="rect">
            <a:avLst/>
          </a:prstGeom>
        </p:spPr>
      </p:pic>
      <p:pic>
        <p:nvPicPr>
          <p:cNvPr id="20" name="Picture 19"/>
          <p:cNvPicPr>
            <a:picLocks noChangeAspect="1"/>
          </p:cNvPicPr>
          <p:nvPr/>
        </p:nvPicPr>
        <p:blipFill>
          <a:blip r:embed="rId10"/>
          <a:stretch>
            <a:fillRect/>
          </a:stretch>
        </p:blipFill>
        <p:spPr>
          <a:xfrm>
            <a:off x="3725599" y="2081878"/>
            <a:ext cx="430631" cy="400932"/>
          </a:xfrm>
          <a:prstGeom prst="rect">
            <a:avLst/>
          </a:prstGeom>
        </p:spPr>
      </p:pic>
      <p:pic>
        <p:nvPicPr>
          <p:cNvPr id="21" name="Picture 20"/>
          <p:cNvPicPr>
            <a:picLocks noChangeAspect="1"/>
          </p:cNvPicPr>
          <p:nvPr/>
        </p:nvPicPr>
        <p:blipFill>
          <a:blip r:embed="rId11"/>
          <a:stretch>
            <a:fillRect/>
          </a:stretch>
        </p:blipFill>
        <p:spPr>
          <a:xfrm>
            <a:off x="5289436" y="2116007"/>
            <a:ext cx="472608" cy="453448"/>
          </a:xfrm>
          <a:prstGeom prst="rect">
            <a:avLst/>
          </a:prstGeom>
        </p:spPr>
      </p:pic>
      <p:pic>
        <p:nvPicPr>
          <p:cNvPr id="22" name="Picture 21"/>
          <p:cNvPicPr>
            <a:picLocks noChangeAspect="1"/>
          </p:cNvPicPr>
          <p:nvPr/>
        </p:nvPicPr>
        <p:blipFill>
          <a:blip r:embed="rId12"/>
          <a:stretch>
            <a:fillRect/>
          </a:stretch>
        </p:blipFill>
        <p:spPr>
          <a:xfrm>
            <a:off x="3884238" y="3392640"/>
            <a:ext cx="332627" cy="377893"/>
          </a:xfrm>
          <a:prstGeom prst="rect">
            <a:avLst/>
          </a:prstGeom>
        </p:spPr>
      </p:pic>
      <p:pic>
        <p:nvPicPr>
          <p:cNvPr id="23" name="Picture 22"/>
          <p:cNvPicPr>
            <a:picLocks noChangeAspect="1"/>
          </p:cNvPicPr>
          <p:nvPr/>
        </p:nvPicPr>
        <p:blipFill>
          <a:blip r:embed="rId13"/>
          <a:stretch>
            <a:fillRect/>
          </a:stretch>
        </p:blipFill>
        <p:spPr>
          <a:xfrm>
            <a:off x="5289436" y="3392640"/>
            <a:ext cx="521809" cy="372721"/>
          </a:xfrm>
          <a:prstGeom prst="rect">
            <a:avLst/>
          </a:prstGeom>
        </p:spPr>
      </p:pic>
      <p:pic>
        <p:nvPicPr>
          <p:cNvPr id="24" name="Picture 23"/>
          <p:cNvPicPr>
            <a:picLocks noChangeAspect="1"/>
          </p:cNvPicPr>
          <p:nvPr/>
        </p:nvPicPr>
        <p:blipFill>
          <a:blip r:embed="rId14"/>
          <a:stretch>
            <a:fillRect/>
          </a:stretch>
        </p:blipFill>
        <p:spPr>
          <a:xfrm>
            <a:off x="6301713" y="3712875"/>
            <a:ext cx="558265" cy="628048"/>
          </a:xfrm>
          <a:prstGeom prst="rect">
            <a:avLst/>
          </a:prstGeom>
        </p:spPr>
      </p:pic>
      <p:pic>
        <p:nvPicPr>
          <p:cNvPr id="25" name="Picture 24"/>
          <p:cNvPicPr>
            <a:picLocks noChangeAspect="1"/>
          </p:cNvPicPr>
          <p:nvPr/>
        </p:nvPicPr>
        <p:blipFill>
          <a:blip r:embed="rId15"/>
          <a:stretch>
            <a:fillRect/>
          </a:stretch>
        </p:blipFill>
        <p:spPr>
          <a:xfrm>
            <a:off x="6859978" y="3770533"/>
            <a:ext cx="523810" cy="504762"/>
          </a:xfrm>
          <a:prstGeom prst="rect">
            <a:avLst/>
          </a:prstGeom>
        </p:spPr>
      </p:pic>
      <p:pic>
        <p:nvPicPr>
          <p:cNvPr id="4" name="Picture 3">
            <a:extLst>
              <a:ext uri="{FF2B5EF4-FFF2-40B4-BE49-F238E27FC236}">
                <a16:creationId xmlns:a16="http://schemas.microsoft.com/office/drawing/2014/main" id="{493CA013-CF8C-6807-51E0-7F4F448E5584}"/>
              </a:ext>
            </a:extLst>
          </p:cNvPr>
          <p:cNvPicPr>
            <a:picLocks noChangeAspect="1"/>
          </p:cNvPicPr>
          <p:nvPr/>
        </p:nvPicPr>
        <p:blipFill>
          <a:blip r:embed="rId16"/>
          <a:stretch>
            <a:fillRect/>
          </a:stretch>
        </p:blipFill>
        <p:spPr>
          <a:xfrm>
            <a:off x="7942053" y="3429000"/>
            <a:ext cx="373380" cy="363220"/>
          </a:xfrm>
          <a:prstGeom prst="rect">
            <a:avLst/>
          </a:prstGeom>
        </p:spPr>
      </p:pic>
      <p:pic>
        <p:nvPicPr>
          <p:cNvPr id="5" name="Picture 4">
            <a:extLst>
              <a:ext uri="{FF2B5EF4-FFF2-40B4-BE49-F238E27FC236}">
                <a16:creationId xmlns:a16="http://schemas.microsoft.com/office/drawing/2014/main" id="{5A430B9B-AED6-DA7F-F04F-7C3F1D996BF7}"/>
              </a:ext>
            </a:extLst>
          </p:cNvPr>
          <p:cNvPicPr>
            <a:picLocks noChangeAspect="1"/>
          </p:cNvPicPr>
          <p:nvPr/>
        </p:nvPicPr>
        <p:blipFill>
          <a:blip r:embed="rId17"/>
          <a:stretch>
            <a:fillRect/>
          </a:stretch>
        </p:blipFill>
        <p:spPr>
          <a:xfrm>
            <a:off x="8465863" y="3453576"/>
            <a:ext cx="339725" cy="311785"/>
          </a:xfrm>
          <a:prstGeom prst="rect">
            <a:avLst/>
          </a:prstGeom>
        </p:spPr>
      </p:pic>
      <p:pic>
        <p:nvPicPr>
          <p:cNvPr id="6" name="Picture 5">
            <a:extLst>
              <a:ext uri="{FF2B5EF4-FFF2-40B4-BE49-F238E27FC236}">
                <a16:creationId xmlns:a16="http://schemas.microsoft.com/office/drawing/2014/main" id="{C219CE9A-22BE-E184-423C-09EEDB4CD35C}"/>
              </a:ext>
            </a:extLst>
          </p:cNvPr>
          <p:cNvPicPr>
            <a:picLocks noChangeAspect="1"/>
          </p:cNvPicPr>
          <p:nvPr/>
        </p:nvPicPr>
        <p:blipFill>
          <a:blip r:embed="rId18"/>
          <a:stretch>
            <a:fillRect/>
          </a:stretch>
        </p:blipFill>
        <p:spPr>
          <a:xfrm>
            <a:off x="8913567" y="3393889"/>
            <a:ext cx="381000" cy="331470"/>
          </a:xfrm>
          <a:prstGeom prst="rect">
            <a:avLst/>
          </a:prstGeom>
        </p:spPr>
      </p:pic>
    </p:spTree>
    <p:extLst>
      <p:ext uri="{BB962C8B-B14F-4D97-AF65-F5344CB8AC3E}">
        <p14:creationId xmlns:p14="http://schemas.microsoft.com/office/powerpoint/2010/main" val="39043486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510401615"/>
              </p:ext>
            </p:extLst>
          </p:nvPr>
        </p:nvGraphicFramePr>
        <p:xfrm>
          <a:off x="780237" y="1443641"/>
          <a:ext cx="5349630" cy="3374519"/>
        </p:xfrm>
        <a:graphic>
          <a:graphicData uri="http://schemas.openxmlformats.org/drawingml/2006/table">
            <a:tbl>
              <a:tblPr firstRow="1" firstCol="1" bandRow="1"/>
              <a:tblGrid>
                <a:gridCol w="1590908">
                  <a:extLst>
                    <a:ext uri="{9D8B030D-6E8A-4147-A177-3AD203B41FA5}">
                      <a16:colId xmlns:a16="http://schemas.microsoft.com/office/drawing/2014/main" val="3849854435"/>
                    </a:ext>
                  </a:extLst>
                </a:gridCol>
                <a:gridCol w="2049701">
                  <a:extLst>
                    <a:ext uri="{9D8B030D-6E8A-4147-A177-3AD203B41FA5}">
                      <a16:colId xmlns:a16="http://schemas.microsoft.com/office/drawing/2014/main" val="2728688727"/>
                    </a:ext>
                  </a:extLst>
                </a:gridCol>
                <a:gridCol w="1709021">
                  <a:extLst>
                    <a:ext uri="{9D8B030D-6E8A-4147-A177-3AD203B41FA5}">
                      <a16:colId xmlns:a16="http://schemas.microsoft.com/office/drawing/2014/main" val="3992729168"/>
                    </a:ext>
                  </a:extLst>
                </a:gridCol>
              </a:tblGrid>
              <a:tr h="380690">
                <a:tc gridSpan="3">
                  <a:txBody>
                    <a:bodyPr/>
                    <a:lstStyle/>
                    <a:p>
                      <a:pPr algn="l">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Key Learning :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44892348"/>
                  </a:ext>
                </a:extLst>
              </a:tr>
              <a:tr h="1297670">
                <a:tc>
                  <a:txBody>
                    <a:bodyPr/>
                    <a:lstStyle/>
                    <a:p>
                      <a:pPr algn="l">
                        <a:lnSpc>
                          <a:spcPct val="107000"/>
                        </a:lnSpc>
                        <a:spcAft>
                          <a:spcPts val="0"/>
                        </a:spcAft>
                      </a:pPr>
                      <a:r>
                        <a:rPr lang="en-GB" sz="1000" u="sng" dirty="0">
                          <a:effectLst/>
                          <a:latin typeface="Calibri" panose="020F0502020204030204" pitchFamily="34" charset="0"/>
                          <a:ea typeface="Calibri" panose="020F0502020204030204" pitchFamily="34" charset="0"/>
                          <a:cs typeface="Times New Roman" panose="02020603050405020304" pitchFamily="18" charset="0"/>
                        </a:rPr>
                        <a:t>Autumn 1 – All About Me </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000" dirty="0">
                          <a:effectLst/>
                          <a:latin typeface="Calibri" panose="020F0502020204030204" pitchFamily="34" charset="0"/>
                          <a:ea typeface="Calibri" panose="020F0502020204030204" pitchFamily="34" charset="0"/>
                          <a:cs typeface="Times New Roman" panose="02020603050405020304" pitchFamily="18" charset="0"/>
                        </a:rPr>
                        <a:t>To</a:t>
                      </a:r>
                      <a:r>
                        <a:rPr lang="en-GB" sz="1000" baseline="0" dirty="0">
                          <a:effectLst/>
                          <a:latin typeface="Calibri" panose="020F0502020204030204" pitchFamily="34" charset="0"/>
                          <a:ea typeface="Calibri" panose="020F0502020204030204" pitchFamily="34" charset="0"/>
                          <a:cs typeface="Times New Roman" panose="02020603050405020304" pitchFamily="18" charset="0"/>
                        </a:rPr>
                        <a:t> know that simple objects can represent objects.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000" u="sng" dirty="0">
                          <a:effectLst/>
                          <a:latin typeface="Calibri" panose="020F0502020204030204" pitchFamily="34" charset="0"/>
                          <a:ea typeface="Calibri" panose="020F0502020204030204" pitchFamily="34" charset="0"/>
                          <a:cs typeface="Times New Roman" panose="02020603050405020304" pitchFamily="18" charset="0"/>
                        </a:rPr>
                        <a:t>Spring 1 – What is it like in Space?</a:t>
                      </a:r>
                    </a:p>
                    <a:p>
                      <a:pPr algn="l">
                        <a:lnSpc>
                          <a:spcPct val="107000"/>
                        </a:lnSpc>
                        <a:spcAft>
                          <a:spcPts val="0"/>
                        </a:spcAft>
                      </a:pPr>
                      <a:r>
                        <a:rPr lang="en-GB" sz="1000" u="none" dirty="0">
                          <a:effectLst/>
                          <a:latin typeface="Calibri" panose="020F0502020204030204" pitchFamily="34" charset="0"/>
                          <a:ea typeface="Calibri" panose="020F0502020204030204" pitchFamily="34" charset="0"/>
                          <a:cs typeface="Times New Roman" panose="02020603050405020304" pitchFamily="18" charset="0"/>
                        </a:rPr>
                        <a:t>Create</a:t>
                      </a:r>
                      <a:r>
                        <a:rPr lang="en-GB" sz="1000" u="none" baseline="0" dirty="0">
                          <a:effectLst/>
                          <a:latin typeface="Calibri" panose="020F0502020204030204" pitchFamily="34" charset="0"/>
                          <a:ea typeface="Calibri" panose="020F0502020204030204" pitchFamily="34" charset="0"/>
                          <a:cs typeface="Times New Roman" panose="02020603050405020304" pitchFamily="18" charset="0"/>
                        </a:rPr>
                        <a:t> a moon surface picture </a:t>
                      </a:r>
                    </a:p>
                    <a:p>
                      <a:pPr algn="l">
                        <a:lnSpc>
                          <a:spcPct val="107000"/>
                        </a:lnSpc>
                        <a:spcAft>
                          <a:spcPts val="0"/>
                        </a:spcAft>
                      </a:pPr>
                      <a:r>
                        <a:rPr lang="en-GB" sz="1000" u="none" baseline="0" dirty="0">
                          <a:effectLst/>
                          <a:latin typeface="Calibri" panose="020F0502020204030204" pitchFamily="34" charset="0"/>
                          <a:ea typeface="Calibri" panose="020F0502020204030204" pitchFamily="34" charset="0"/>
                          <a:cs typeface="Times New Roman" panose="02020603050405020304" pitchFamily="18" charset="0"/>
                        </a:rPr>
                        <a:t>Apply different amounts of pressure to the pencil to create light and dark contrast. </a:t>
                      </a:r>
                      <a:endParaRPr lang="en-GB" sz="1000" u="none"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000" u="sng"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000" u="sng" dirty="0">
                          <a:effectLst/>
                          <a:latin typeface="Calibri" panose="020F0502020204030204" pitchFamily="34" charset="0"/>
                          <a:ea typeface="Calibri" panose="020F0502020204030204" pitchFamily="34" charset="0"/>
                          <a:cs typeface="Times New Roman" panose="02020603050405020304" pitchFamily="18" charset="0"/>
                        </a:rPr>
                        <a:t>Summer 1 – People who help us. </a:t>
                      </a:r>
                    </a:p>
                    <a:p>
                      <a:pPr algn="l">
                        <a:lnSpc>
                          <a:spcPct val="107000"/>
                        </a:lnSpc>
                        <a:spcAft>
                          <a:spcPts val="0"/>
                        </a:spcAft>
                      </a:pPr>
                      <a:r>
                        <a:rPr lang="en-GB" sz="1000" u="sng" dirty="0">
                          <a:effectLst/>
                          <a:latin typeface="Calibri" panose="020F0502020204030204" pitchFamily="34" charset="0"/>
                          <a:ea typeface="Calibri" panose="020F0502020204030204" pitchFamily="34" charset="0"/>
                          <a:cs typeface="Times New Roman" panose="02020603050405020304" pitchFamily="18" charset="0"/>
                        </a:rPr>
                        <a:t>Matching</a:t>
                      </a:r>
                      <a:r>
                        <a:rPr lang="en-GB" sz="1000" u="sng" baseline="0" dirty="0">
                          <a:effectLst/>
                          <a:latin typeface="Calibri" panose="020F0502020204030204" pitchFamily="34" charset="0"/>
                          <a:ea typeface="Calibri" panose="020F0502020204030204" pitchFamily="34" charset="0"/>
                          <a:cs typeface="Times New Roman" panose="02020603050405020304" pitchFamily="18" charset="0"/>
                        </a:rPr>
                        <a:t> the correct colours of emergency </a:t>
                      </a:r>
                      <a:r>
                        <a:rPr lang="en-GB" sz="1000" u="none" baseline="0" dirty="0">
                          <a:effectLst/>
                          <a:latin typeface="Calibri" panose="020F0502020204030204" pitchFamily="34" charset="0"/>
                          <a:ea typeface="Calibri" panose="020F0502020204030204" pitchFamily="34" charset="0"/>
                          <a:cs typeface="Times New Roman" panose="02020603050405020304" pitchFamily="18" charset="0"/>
                        </a:rPr>
                        <a:t>workers uniforms to pictures. </a:t>
                      </a:r>
                    </a:p>
                    <a:p>
                      <a:pPr algn="l">
                        <a:lnSpc>
                          <a:spcPct val="107000"/>
                        </a:lnSpc>
                        <a:spcAft>
                          <a:spcPts val="0"/>
                        </a:spcAft>
                      </a:pPr>
                      <a:r>
                        <a:rPr lang="en-GB" sz="1000" u="none" baseline="0" dirty="0">
                          <a:effectLst/>
                          <a:latin typeface="Calibri" panose="020F0502020204030204" pitchFamily="34" charset="0"/>
                          <a:ea typeface="Calibri" panose="020F0502020204030204" pitchFamily="34" charset="0"/>
                          <a:cs typeface="Times New Roman" panose="02020603050405020304" pitchFamily="18" charset="0"/>
                        </a:rPr>
                        <a:t>Explore, experiment and respond to colour through collecting sorting and matching</a:t>
                      </a:r>
                      <a:endParaRPr lang="en-GB" sz="1000" u="sng"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3181248"/>
                  </a:ext>
                </a:extLst>
              </a:tr>
              <a:tr h="1514413">
                <a:tc>
                  <a:txBody>
                    <a:bodyPr/>
                    <a:lstStyle/>
                    <a:p>
                      <a:pPr algn="l">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 </a:t>
                      </a:r>
                      <a:r>
                        <a:rPr lang="en-GB" sz="1000" u="sng" dirty="0">
                          <a:effectLst/>
                          <a:latin typeface="Calibri" panose="020F0502020204030204" pitchFamily="34" charset="0"/>
                          <a:ea typeface="Calibri" panose="020F0502020204030204" pitchFamily="34" charset="0"/>
                          <a:cs typeface="Times New Roman" panose="02020603050405020304" pitchFamily="18" charset="0"/>
                        </a:rPr>
                        <a:t>Autumn 2 – What do we Celebrate?</a:t>
                      </a:r>
                    </a:p>
                    <a:p>
                      <a:pPr algn="l">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 </a:t>
                      </a:r>
                      <a:r>
                        <a:rPr lang="en-GB" sz="1000" u="none" dirty="0">
                          <a:effectLst/>
                          <a:latin typeface="Calibri" panose="020F0502020204030204" pitchFamily="34" charset="0"/>
                          <a:ea typeface="Calibri" panose="020F0502020204030204" pitchFamily="34" charset="0"/>
                          <a:cs typeface="Times New Roman" panose="02020603050405020304" pitchFamily="18" charset="0"/>
                        </a:rPr>
                        <a:t>Create</a:t>
                      </a:r>
                      <a:r>
                        <a:rPr lang="en-GB" sz="1000" u="none" baseline="0" dirty="0">
                          <a:effectLst/>
                          <a:latin typeface="Calibri" panose="020F0502020204030204" pitchFamily="34" charset="0"/>
                          <a:ea typeface="Calibri" panose="020F0502020204030204" pitchFamily="34" charset="0"/>
                          <a:cs typeface="Times New Roman" panose="02020603050405020304" pitchFamily="18" charset="0"/>
                        </a:rPr>
                        <a:t> a Firework Picture</a:t>
                      </a:r>
                    </a:p>
                    <a:p>
                      <a:pPr algn="l">
                        <a:lnSpc>
                          <a:spcPct val="107000"/>
                        </a:lnSpc>
                        <a:spcAft>
                          <a:spcPts val="0"/>
                        </a:spcAft>
                      </a:pPr>
                      <a:r>
                        <a:rPr lang="en-GB" sz="1000" u="none" baseline="0" dirty="0">
                          <a:effectLst/>
                          <a:latin typeface="Calibri" panose="020F0502020204030204" pitchFamily="34" charset="0"/>
                          <a:ea typeface="Calibri" panose="020F0502020204030204" pitchFamily="34" charset="0"/>
                          <a:cs typeface="Times New Roman" panose="02020603050405020304" pitchFamily="18" charset="0"/>
                        </a:rPr>
                        <a:t>Hold a paint brush correctly and chooses colours to create pictures </a:t>
                      </a:r>
                      <a:r>
                        <a:rPr lang="en-GB" sz="10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000" u="sng" dirty="0">
                          <a:effectLst/>
                          <a:latin typeface="Calibri" panose="020F0502020204030204" pitchFamily="34" charset="0"/>
                          <a:ea typeface="Calibri" panose="020F0502020204030204" pitchFamily="34" charset="0"/>
                          <a:cs typeface="Times New Roman" panose="02020603050405020304" pitchFamily="18" charset="0"/>
                        </a:rPr>
                        <a:t>Spring 2 – How do we grow?</a:t>
                      </a:r>
                    </a:p>
                    <a:p>
                      <a:pPr algn="l">
                        <a:lnSpc>
                          <a:spcPct val="107000"/>
                        </a:lnSpc>
                        <a:spcAft>
                          <a:spcPts val="0"/>
                        </a:spcAft>
                      </a:pPr>
                      <a:r>
                        <a:rPr lang="en-GB" sz="1000" u="none" dirty="0">
                          <a:effectLst/>
                          <a:latin typeface="Calibri" panose="020F0502020204030204" pitchFamily="34" charset="0"/>
                          <a:ea typeface="Calibri" panose="020F0502020204030204" pitchFamily="34" charset="0"/>
                          <a:cs typeface="Times New Roman" panose="02020603050405020304" pitchFamily="18" charset="0"/>
                        </a:rPr>
                        <a:t>Hand</a:t>
                      </a:r>
                      <a:r>
                        <a:rPr lang="en-GB" sz="1000" u="none" baseline="0" dirty="0">
                          <a:effectLst/>
                          <a:latin typeface="Calibri" panose="020F0502020204030204" pitchFamily="34" charset="0"/>
                          <a:ea typeface="Calibri" panose="020F0502020204030204" pitchFamily="34" charset="0"/>
                          <a:cs typeface="Times New Roman" panose="02020603050405020304" pitchFamily="18" charset="0"/>
                        </a:rPr>
                        <a:t> print flowers and fruit and veg printing. </a:t>
                      </a:r>
                    </a:p>
                    <a:p>
                      <a:pPr algn="l">
                        <a:lnSpc>
                          <a:spcPct val="107000"/>
                        </a:lnSpc>
                        <a:spcAft>
                          <a:spcPts val="0"/>
                        </a:spcAft>
                      </a:pPr>
                      <a:r>
                        <a:rPr lang="en-GB" sz="1000" u="none" baseline="0" dirty="0">
                          <a:effectLst/>
                          <a:latin typeface="Calibri" panose="020F0502020204030204" pitchFamily="34" charset="0"/>
                          <a:ea typeface="Calibri" panose="020F0502020204030204" pitchFamily="34" charset="0"/>
                          <a:cs typeface="Times New Roman" panose="02020603050405020304" pitchFamily="18" charset="0"/>
                        </a:rPr>
                        <a:t>Can children use primary colours correctly by name and match them correctly to the vegetables to print. </a:t>
                      </a:r>
                      <a:endParaRPr lang="en-GB" sz="1000" u="none"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000" u="sng"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000" u="sng" dirty="0">
                          <a:effectLst/>
                          <a:latin typeface="Calibri" panose="020F0502020204030204" pitchFamily="34" charset="0"/>
                          <a:ea typeface="Calibri" panose="020F0502020204030204" pitchFamily="34" charset="0"/>
                          <a:cs typeface="Times New Roman" panose="02020603050405020304" pitchFamily="18" charset="0"/>
                        </a:rPr>
                        <a:t>Summer 2 – Under the Sea </a:t>
                      </a:r>
                    </a:p>
                    <a:p>
                      <a:pPr algn="l">
                        <a:lnSpc>
                          <a:spcPct val="107000"/>
                        </a:lnSpc>
                        <a:spcAft>
                          <a:spcPts val="0"/>
                        </a:spcAft>
                      </a:pPr>
                      <a:r>
                        <a:rPr lang="en-GB" sz="1000" u="sng" dirty="0">
                          <a:effectLst/>
                          <a:latin typeface="Calibri" panose="020F0502020204030204" pitchFamily="34" charset="0"/>
                          <a:ea typeface="Calibri" panose="020F0502020204030204" pitchFamily="34" charset="0"/>
                          <a:cs typeface="Times New Roman" panose="02020603050405020304" pitchFamily="18" charset="0"/>
                        </a:rPr>
                        <a:t>Shell painting. </a:t>
                      </a:r>
                    </a:p>
                    <a:p>
                      <a:pPr algn="l">
                        <a:lnSpc>
                          <a:spcPct val="107000"/>
                        </a:lnSpc>
                        <a:spcAft>
                          <a:spcPts val="0"/>
                        </a:spcAft>
                      </a:pPr>
                      <a:r>
                        <a:rPr lang="en-GB" sz="1000" u="none" dirty="0">
                          <a:effectLst/>
                          <a:latin typeface="Calibri" panose="020F0502020204030204" pitchFamily="34" charset="0"/>
                          <a:ea typeface="Calibri" panose="020F0502020204030204" pitchFamily="34" charset="0"/>
                          <a:cs typeface="Times New Roman" panose="02020603050405020304" pitchFamily="18" charset="0"/>
                        </a:rPr>
                        <a:t>Children to independently clean the brush when adding details</a:t>
                      </a:r>
                      <a:r>
                        <a:rPr lang="en-GB" sz="1000" u="none" baseline="0" dirty="0">
                          <a:effectLst/>
                          <a:latin typeface="Calibri" panose="020F0502020204030204" pitchFamily="34" charset="0"/>
                          <a:ea typeface="Calibri" panose="020F0502020204030204" pitchFamily="34" charset="0"/>
                          <a:cs typeface="Times New Roman" panose="02020603050405020304" pitchFamily="18" charset="0"/>
                        </a:rPr>
                        <a:t> to the shell to avoid colours combining. </a:t>
                      </a:r>
                      <a:endParaRPr lang="en-GB" sz="1000" u="none"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000" u="sng"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88164950"/>
                  </a:ext>
                </a:extLst>
              </a:tr>
            </a:tbl>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983822957"/>
              </p:ext>
            </p:extLst>
          </p:nvPr>
        </p:nvGraphicFramePr>
        <p:xfrm>
          <a:off x="1760166" y="2412581"/>
          <a:ext cx="443013" cy="365124"/>
        </p:xfrm>
        <a:graphic>
          <a:graphicData uri="http://schemas.openxmlformats.org/presentationml/2006/ole">
            <mc:AlternateContent xmlns:mc="http://schemas.openxmlformats.org/markup-compatibility/2006">
              <mc:Choice xmlns:v="urn:schemas-microsoft-com:vml" Requires="v">
                <p:oleObj name="Bitmap Image" r:id="rId2" imgW="1267002" imgH="1019048" progId="Paint.Picture">
                  <p:embed/>
                </p:oleObj>
              </mc:Choice>
              <mc:Fallback>
                <p:oleObj name="Bitmap Image" r:id="rId2" imgW="1267002" imgH="1019048" progId="Paint.Picture">
                  <p:embed/>
                  <p:pic>
                    <p:nvPicPr>
                      <p:cNvPr id="3" name="Object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0166" y="2412581"/>
                        <a:ext cx="443013" cy="365124"/>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71755110"/>
              </p:ext>
            </p:extLst>
          </p:nvPr>
        </p:nvGraphicFramePr>
        <p:xfrm>
          <a:off x="1914464" y="4111306"/>
          <a:ext cx="340840" cy="327978"/>
        </p:xfrm>
        <a:graphic>
          <a:graphicData uri="http://schemas.openxmlformats.org/presentationml/2006/ole">
            <mc:AlternateContent xmlns:mc="http://schemas.openxmlformats.org/markup-compatibility/2006">
              <mc:Choice xmlns:v="urn:schemas-microsoft-com:vml" Requires="v">
                <p:oleObj name="Bitmap Image" r:id="rId4" imgW="800212" imgH="771429" progId="Paint.Picture">
                  <p:embed/>
                </p:oleObj>
              </mc:Choice>
              <mc:Fallback>
                <p:oleObj name="Bitmap Image" r:id="rId4" imgW="800212" imgH="771429" progId="Paint.Picture">
                  <p:embed/>
                  <p:pic>
                    <p:nvPicPr>
                      <p:cNvPr id="7"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14464" y="4111306"/>
                        <a:ext cx="340840" cy="327978"/>
                      </a:xfrm>
                      <a:prstGeom prst="rect">
                        <a:avLst/>
                      </a:prstGeom>
                      <a:noFill/>
                    </p:spPr>
                  </p:pic>
                </p:oleObj>
              </mc:Fallback>
            </mc:AlternateContent>
          </a:graphicData>
        </a:graphic>
      </p:graphicFrame>
      <p:sp>
        <p:nvSpPr>
          <p:cNvPr id="10" name="TextBox 9"/>
          <p:cNvSpPr txBox="1"/>
          <p:nvPr/>
        </p:nvSpPr>
        <p:spPr>
          <a:xfrm>
            <a:off x="764751" y="485422"/>
            <a:ext cx="10964405" cy="861774"/>
          </a:xfrm>
          <a:prstGeom prst="rect">
            <a:avLst/>
          </a:prstGeom>
          <a:noFill/>
          <a:ln>
            <a:solidFill>
              <a:schemeClr val="tx1"/>
            </a:solidFill>
          </a:ln>
        </p:spPr>
        <p:txBody>
          <a:bodyPr wrap="square" rtlCol="0">
            <a:spAutoFit/>
          </a:bodyPr>
          <a:lstStyle/>
          <a:p>
            <a:r>
              <a:rPr lang="en-GB" sz="1600" dirty="0"/>
              <a:t>St. Boniface RC Primary </a:t>
            </a:r>
          </a:p>
          <a:p>
            <a:r>
              <a:rPr lang="en-GB" sz="1600" dirty="0"/>
              <a:t>Nursery </a:t>
            </a:r>
          </a:p>
          <a:p>
            <a:r>
              <a:rPr lang="en-GB" sz="1600" dirty="0"/>
              <a:t>Art Yearly Knowledge Overview </a:t>
            </a:r>
          </a:p>
        </p:txBody>
      </p:sp>
      <p:graphicFrame>
        <p:nvGraphicFramePr>
          <p:cNvPr id="11" name="Table 10"/>
          <p:cNvGraphicFramePr>
            <a:graphicFrameLocks noGrp="1"/>
          </p:cNvGraphicFramePr>
          <p:nvPr>
            <p:extLst>
              <p:ext uri="{D42A27DB-BD31-4B8C-83A1-F6EECF244321}">
                <p14:modId xmlns:p14="http://schemas.microsoft.com/office/powerpoint/2010/main" val="2395471038"/>
              </p:ext>
            </p:extLst>
          </p:nvPr>
        </p:nvGraphicFramePr>
        <p:xfrm>
          <a:off x="6197600" y="1443641"/>
          <a:ext cx="5531556" cy="2927710"/>
        </p:xfrm>
        <a:graphic>
          <a:graphicData uri="http://schemas.openxmlformats.org/drawingml/2006/table">
            <a:tbl>
              <a:tblPr firstRow="1" firstCol="1" bandRow="1"/>
              <a:tblGrid>
                <a:gridCol w="1645011">
                  <a:extLst>
                    <a:ext uri="{9D8B030D-6E8A-4147-A177-3AD203B41FA5}">
                      <a16:colId xmlns:a16="http://schemas.microsoft.com/office/drawing/2014/main" val="351032193"/>
                    </a:ext>
                  </a:extLst>
                </a:gridCol>
                <a:gridCol w="2119405">
                  <a:extLst>
                    <a:ext uri="{9D8B030D-6E8A-4147-A177-3AD203B41FA5}">
                      <a16:colId xmlns:a16="http://schemas.microsoft.com/office/drawing/2014/main" val="3259605013"/>
                    </a:ext>
                  </a:extLst>
                </a:gridCol>
                <a:gridCol w="1767140">
                  <a:extLst>
                    <a:ext uri="{9D8B030D-6E8A-4147-A177-3AD203B41FA5}">
                      <a16:colId xmlns:a16="http://schemas.microsoft.com/office/drawing/2014/main" val="3266647283"/>
                    </a:ext>
                  </a:extLst>
                </a:gridCol>
              </a:tblGrid>
              <a:tr h="432160">
                <a:tc gridSpan="3">
                  <a:txBody>
                    <a:bodyPr/>
                    <a:lstStyle/>
                    <a:p>
                      <a:pPr algn="l">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Key Books</a:t>
                      </a:r>
                      <a:r>
                        <a:rPr lang="en-GB" sz="1400" baseline="0" dirty="0">
                          <a:effectLst/>
                          <a:latin typeface="Calibri" panose="020F0502020204030204" pitchFamily="34" charset="0"/>
                          <a:ea typeface="Calibri" panose="020F0502020204030204" pitchFamily="34" charset="0"/>
                          <a:cs typeface="Times New Roman" panose="02020603050405020304" pitchFamily="18" charset="0"/>
                        </a:rPr>
                        <a:t> </a:t>
                      </a:r>
                      <a:r>
                        <a:rPr lang="en-GB" sz="1400" dirty="0">
                          <a:effectLst/>
                          <a:latin typeface="Calibri" panose="020F0502020204030204" pitchFamily="34" charset="0"/>
                          <a:ea typeface="Calibri" panose="020F0502020204030204" pitchFamily="34" charset="0"/>
                          <a:cs typeface="Times New Roman" panose="02020603050405020304" pitchFamily="18" charset="0"/>
                        </a:rPr>
                        <a:t> :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20661287"/>
                  </a:ext>
                </a:extLst>
              </a:tr>
              <a:tr h="1233896">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Autumn 1 – All About Me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Spring 1 – What is it like in Space?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Summer 1 – People who help us.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9984768"/>
                  </a:ext>
                </a:extLst>
              </a:tr>
              <a:tr h="1056504">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Autumn 2 – What do we Celebrate?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Spring 2 – How do we grow?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Summer 2 – Under the Sea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6584380"/>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3248278728"/>
              </p:ext>
            </p:extLst>
          </p:nvPr>
        </p:nvGraphicFramePr>
        <p:xfrm>
          <a:off x="780236" y="4905505"/>
          <a:ext cx="5311970" cy="809880"/>
        </p:xfrm>
        <a:graphic>
          <a:graphicData uri="http://schemas.openxmlformats.org/drawingml/2006/table">
            <a:tbl>
              <a:tblPr firstRow="1" firstCol="1" bandRow="1"/>
              <a:tblGrid>
                <a:gridCol w="1495908">
                  <a:extLst>
                    <a:ext uri="{9D8B030D-6E8A-4147-A177-3AD203B41FA5}">
                      <a16:colId xmlns:a16="http://schemas.microsoft.com/office/drawing/2014/main" val="1622355508"/>
                    </a:ext>
                  </a:extLst>
                </a:gridCol>
                <a:gridCol w="1157203">
                  <a:extLst>
                    <a:ext uri="{9D8B030D-6E8A-4147-A177-3AD203B41FA5}">
                      <a16:colId xmlns:a16="http://schemas.microsoft.com/office/drawing/2014/main" val="3930945887"/>
                    </a:ext>
                  </a:extLst>
                </a:gridCol>
                <a:gridCol w="1523863">
                  <a:extLst>
                    <a:ext uri="{9D8B030D-6E8A-4147-A177-3AD203B41FA5}">
                      <a16:colId xmlns:a16="http://schemas.microsoft.com/office/drawing/2014/main" val="3692362654"/>
                    </a:ext>
                  </a:extLst>
                </a:gridCol>
                <a:gridCol w="1134996">
                  <a:extLst>
                    <a:ext uri="{9D8B030D-6E8A-4147-A177-3AD203B41FA5}">
                      <a16:colId xmlns:a16="http://schemas.microsoft.com/office/drawing/2014/main" val="2443695022"/>
                    </a:ext>
                  </a:extLst>
                </a:gridCol>
              </a:tblGrid>
              <a:tr h="213176">
                <a:tc>
                  <a:txBody>
                    <a:bodyPr/>
                    <a:lstStyle/>
                    <a:p>
                      <a:pPr algn="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Key Vocabulary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466870870"/>
                  </a:ext>
                </a:extLst>
              </a:tr>
              <a:tr h="188801">
                <a:tc>
                  <a:txBody>
                    <a:bodyPr/>
                    <a:lstStyle/>
                    <a:p>
                      <a:pPr algn="r">
                        <a:lnSpc>
                          <a:spcPct val="107000"/>
                        </a:lnSpc>
                        <a:spcAft>
                          <a:spcPts val="0"/>
                        </a:spcAft>
                      </a:pP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pencil </a:t>
                      </a: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Dip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Primary colour names </a:t>
                      </a: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Paper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1220625"/>
                  </a:ext>
                </a:extLst>
              </a:tr>
              <a:tr h="193796">
                <a:tc>
                  <a:txBody>
                    <a:bodyPr/>
                    <a:lstStyle/>
                    <a:p>
                      <a:pPr algn="r">
                        <a:lnSpc>
                          <a:spcPct val="107000"/>
                        </a:lnSpc>
                        <a:spcAft>
                          <a:spcPts val="0"/>
                        </a:spcAft>
                      </a:pP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draw </a:t>
                      </a: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paint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Stick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Colour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33632335"/>
                  </a:ext>
                </a:extLst>
              </a:tr>
              <a:tr h="214107">
                <a:tc>
                  <a:txBody>
                    <a:bodyPr/>
                    <a:lstStyle/>
                    <a:p>
                      <a:pPr algn="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Brush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 picture  </a:t>
                      </a: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Glue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Join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97937432"/>
                  </a:ext>
                </a:extLst>
              </a:tr>
            </a:tbl>
          </a:graphicData>
        </a:graphic>
      </p:graphicFrame>
      <p:pic>
        <p:nvPicPr>
          <p:cNvPr id="14" name="Picture 13"/>
          <p:cNvPicPr>
            <a:picLocks noChangeAspect="1"/>
          </p:cNvPicPr>
          <p:nvPr/>
        </p:nvPicPr>
        <p:blipFill>
          <a:blip r:embed="rId6"/>
          <a:stretch>
            <a:fillRect/>
          </a:stretch>
        </p:blipFill>
        <p:spPr>
          <a:xfrm>
            <a:off x="10743319" y="516103"/>
            <a:ext cx="635882" cy="800411"/>
          </a:xfrm>
          <a:prstGeom prst="rect">
            <a:avLst/>
          </a:prstGeom>
        </p:spPr>
      </p:pic>
      <p:sp>
        <p:nvSpPr>
          <p:cNvPr id="16" name="TextBox 15"/>
          <p:cNvSpPr txBox="1"/>
          <p:nvPr/>
        </p:nvSpPr>
        <p:spPr>
          <a:xfrm>
            <a:off x="6197600" y="4627550"/>
            <a:ext cx="5531556" cy="1619418"/>
          </a:xfrm>
          <a:prstGeom prst="rect">
            <a:avLst/>
          </a:prstGeom>
          <a:noFill/>
          <a:ln>
            <a:solidFill>
              <a:schemeClr val="tx1"/>
            </a:solidFill>
          </a:ln>
        </p:spPr>
        <p:txBody>
          <a:bodyPr wrap="square" rtlCol="0">
            <a:spAutoFit/>
          </a:bodyPr>
          <a:lstStyle/>
          <a:p>
            <a:r>
              <a:rPr lang="en-GB" sz="1400" u="sng" dirty="0"/>
              <a:t>Knowledge Nuggets</a:t>
            </a:r>
          </a:p>
          <a:p>
            <a:r>
              <a:rPr lang="en-GB" sz="1050" dirty="0"/>
              <a:t>How to hold a paint brush correctly</a:t>
            </a:r>
          </a:p>
          <a:p>
            <a:r>
              <a:rPr lang="en-GB" sz="1050" dirty="0"/>
              <a:t>To know a brush must be cleaned before using another colour. </a:t>
            </a:r>
          </a:p>
          <a:p>
            <a:r>
              <a:rPr lang="en-GB" sz="1050" dirty="0"/>
              <a:t>New colours can be made through mixing other colours together </a:t>
            </a:r>
          </a:p>
          <a:p>
            <a:r>
              <a:rPr lang="en-GB" sz="1050" dirty="0"/>
              <a:t>Name primary colours – red, blue, yellow </a:t>
            </a:r>
          </a:p>
          <a:p>
            <a:r>
              <a:rPr lang="en-GB" sz="1050" dirty="0">
                <a:latin typeface="Calibri" panose="020F0502020204030204" pitchFamily="34" charset="0"/>
                <a:ea typeface="Calibri" panose="020F0502020204030204" pitchFamily="34" charset="0"/>
                <a:cs typeface="Times New Roman" panose="02020603050405020304" pitchFamily="18" charset="0"/>
              </a:rPr>
              <a:t>To know that simple objects can represent objects.</a:t>
            </a:r>
          </a:p>
          <a:p>
            <a:pPr>
              <a:lnSpc>
                <a:spcPct val="107000"/>
              </a:lnSpc>
            </a:pPr>
            <a:r>
              <a:rPr lang="en-GB" sz="1050" dirty="0">
                <a:latin typeface="Calibri" panose="020F0502020204030204" pitchFamily="34" charset="0"/>
                <a:ea typeface="Calibri" panose="020F0502020204030204" pitchFamily="34" charset="0"/>
                <a:cs typeface="Times New Roman" panose="02020603050405020304" pitchFamily="18" charset="0"/>
              </a:rPr>
              <a:t>Learn how to apply different amounts of pressure to the pencil. </a:t>
            </a:r>
          </a:p>
          <a:p>
            <a:r>
              <a:rPr lang="en-GB" sz="1050" dirty="0">
                <a:latin typeface="Calibri" panose="020F0502020204030204" pitchFamily="34" charset="0"/>
                <a:ea typeface="Calibri" panose="020F0502020204030204" pitchFamily="34" charset="0"/>
                <a:cs typeface="Times New Roman" panose="02020603050405020304" pitchFamily="18" charset="0"/>
              </a:rPr>
              <a:t>Explore, experiment and respond to colour through collecting sorting and matching</a:t>
            </a:r>
            <a:endParaRPr lang="en-GB" sz="1050" u="sng" dirty="0"/>
          </a:p>
          <a:p>
            <a:endParaRPr lang="en-GB" sz="1100" u="sng" dirty="0"/>
          </a:p>
        </p:txBody>
      </p:sp>
      <p:pic>
        <p:nvPicPr>
          <p:cNvPr id="17" name="Picture 16"/>
          <p:cNvPicPr>
            <a:picLocks noChangeAspect="1"/>
          </p:cNvPicPr>
          <p:nvPr/>
        </p:nvPicPr>
        <p:blipFill>
          <a:blip r:embed="rId7"/>
          <a:stretch>
            <a:fillRect/>
          </a:stretch>
        </p:blipFill>
        <p:spPr>
          <a:xfrm>
            <a:off x="6246954" y="2334915"/>
            <a:ext cx="402998" cy="482017"/>
          </a:xfrm>
          <a:prstGeom prst="rect">
            <a:avLst/>
          </a:prstGeom>
        </p:spPr>
      </p:pic>
      <p:pic>
        <p:nvPicPr>
          <p:cNvPr id="18" name="Picture 17"/>
          <p:cNvPicPr>
            <a:picLocks noChangeAspect="1"/>
          </p:cNvPicPr>
          <p:nvPr/>
        </p:nvPicPr>
        <p:blipFill>
          <a:blip r:embed="rId8"/>
          <a:stretch>
            <a:fillRect/>
          </a:stretch>
        </p:blipFill>
        <p:spPr>
          <a:xfrm>
            <a:off x="6683819" y="2264502"/>
            <a:ext cx="507203" cy="600191"/>
          </a:xfrm>
          <a:prstGeom prst="rect">
            <a:avLst/>
          </a:prstGeom>
        </p:spPr>
      </p:pic>
      <p:pic>
        <p:nvPicPr>
          <p:cNvPr id="19" name="Picture 18"/>
          <p:cNvPicPr>
            <a:picLocks noChangeAspect="1"/>
          </p:cNvPicPr>
          <p:nvPr/>
        </p:nvPicPr>
        <p:blipFill>
          <a:blip r:embed="rId9"/>
          <a:stretch>
            <a:fillRect/>
          </a:stretch>
        </p:blipFill>
        <p:spPr>
          <a:xfrm>
            <a:off x="7258755" y="2342731"/>
            <a:ext cx="476250" cy="504825"/>
          </a:xfrm>
          <a:prstGeom prst="rect">
            <a:avLst/>
          </a:prstGeom>
        </p:spPr>
      </p:pic>
      <p:pic>
        <p:nvPicPr>
          <p:cNvPr id="20" name="Picture 19"/>
          <p:cNvPicPr>
            <a:picLocks noChangeAspect="1"/>
          </p:cNvPicPr>
          <p:nvPr/>
        </p:nvPicPr>
        <p:blipFill>
          <a:blip r:embed="rId10"/>
          <a:stretch>
            <a:fillRect/>
          </a:stretch>
        </p:blipFill>
        <p:spPr>
          <a:xfrm>
            <a:off x="3835235" y="2577239"/>
            <a:ext cx="430631" cy="400932"/>
          </a:xfrm>
          <a:prstGeom prst="rect">
            <a:avLst/>
          </a:prstGeom>
        </p:spPr>
      </p:pic>
      <p:pic>
        <p:nvPicPr>
          <p:cNvPr id="21" name="Picture 20"/>
          <p:cNvPicPr>
            <a:picLocks noChangeAspect="1"/>
          </p:cNvPicPr>
          <p:nvPr/>
        </p:nvPicPr>
        <p:blipFill>
          <a:blip r:embed="rId11"/>
          <a:stretch>
            <a:fillRect/>
          </a:stretch>
        </p:blipFill>
        <p:spPr>
          <a:xfrm>
            <a:off x="5619598" y="2324257"/>
            <a:ext cx="472608" cy="453448"/>
          </a:xfrm>
          <a:prstGeom prst="rect">
            <a:avLst/>
          </a:prstGeom>
        </p:spPr>
      </p:pic>
      <p:pic>
        <p:nvPicPr>
          <p:cNvPr id="22" name="Picture 21"/>
          <p:cNvPicPr>
            <a:picLocks noChangeAspect="1"/>
          </p:cNvPicPr>
          <p:nvPr/>
        </p:nvPicPr>
        <p:blipFill>
          <a:blip r:embed="rId12"/>
          <a:stretch>
            <a:fillRect/>
          </a:stretch>
        </p:blipFill>
        <p:spPr>
          <a:xfrm>
            <a:off x="3933239" y="4340923"/>
            <a:ext cx="332627" cy="377893"/>
          </a:xfrm>
          <a:prstGeom prst="rect">
            <a:avLst/>
          </a:prstGeom>
        </p:spPr>
      </p:pic>
      <p:pic>
        <p:nvPicPr>
          <p:cNvPr id="23" name="Picture 22"/>
          <p:cNvPicPr>
            <a:picLocks noChangeAspect="1"/>
          </p:cNvPicPr>
          <p:nvPr/>
        </p:nvPicPr>
        <p:blipFill>
          <a:blip r:embed="rId13"/>
          <a:stretch>
            <a:fillRect/>
          </a:stretch>
        </p:blipFill>
        <p:spPr>
          <a:xfrm>
            <a:off x="5508556" y="4340923"/>
            <a:ext cx="521809" cy="372721"/>
          </a:xfrm>
          <a:prstGeom prst="rect">
            <a:avLst/>
          </a:prstGeom>
        </p:spPr>
      </p:pic>
      <p:pic>
        <p:nvPicPr>
          <p:cNvPr id="24" name="Picture 23"/>
          <p:cNvPicPr>
            <a:picLocks noChangeAspect="1"/>
          </p:cNvPicPr>
          <p:nvPr/>
        </p:nvPicPr>
        <p:blipFill>
          <a:blip r:embed="rId14"/>
          <a:stretch>
            <a:fillRect/>
          </a:stretch>
        </p:blipFill>
        <p:spPr>
          <a:xfrm>
            <a:off x="6301713" y="3712875"/>
            <a:ext cx="558265" cy="628048"/>
          </a:xfrm>
          <a:prstGeom prst="rect">
            <a:avLst/>
          </a:prstGeom>
        </p:spPr>
      </p:pic>
      <p:pic>
        <p:nvPicPr>
          <p:cNvPr id="25" name="Picture 24"/>
          <p:cNvPicPr>
            <a:picLocks noChangeAspect="1"/>
          </p:cNvPicPr>
          <p:nvPr/>
        </p:nvPicPr>
        <p:blipFill>
          <a:blip r:embed="rId15"/>
          <a:stretch>
            <a:fillRect/>
          </a:stretch>
        </p:blipFill>
        <p:spPr>
          <a:xfrm>
            <a:off x="6859978" y="3770533"/>
            <a:ext cx="523810" cy="504762"/>
          </a:xfrm>
          <a:prstGeom prst="rect">
            <a:avLst/>
          </a:prstGeom>
        </p:spPr>
      </p:pic>
      <p:pic>
        <p:nvPicPr>
          <p:cNvPr id="26" name="Picture 25"/>
          <p:cNvPicPr>
            <a:picLocks noChangeAspect="1"/>
          </p:cNvPicPr>
          <p:nvPr/>
        </p:nvPicPr>
        <p:blipFill>
          <a:blip r:embed="rId16"/>
          <a:stretch>
            <a:fillRect/>
          </a:stretch>
        </p:blipFill>
        <p:spPr>
          <a:xfrm>
            <a:off x="3491669" y="5855285"/>
            <a:ext cx="2538696" cy="843154"/>
          </a:xfrm>
          <a:prstGeom prst="rect">
            <a:avLst/>
          </a:prstGeom>
        </p:spPr>
      </p:pic>
      <p:sp>
        <p:nvSpPr>
          <p:cNvPr id="27" name="TextBox 26"/>
          <p:cNvSpPr txBox="1"/>
          <p:nvPr/>
        </p:nvSpPr>
        <p:spPr>
          <a:xfrm>
            <a:off x="783603" y="5953696"/>
            <a:ext cx="2396138" cy="461665"/>
          </a:xfrm>
          <a:prstGeom prst="rect">
            <a:avLst/>
          </a:prstGeom>
          <a:noFill/>
          <a:ln>
            <a:solidFill>
              <a:schemeClr val="tx1"/>
            </a:solidFill>
          </a:ln>
        </p:spPr>
        <p:txBody>
          <a:bodyPr wrap="square" rtlCol="0">
            <a:spAutoFit/>
          </a:bodyPr>
          <a:lstStyle/>
          <a:p>
            <a:r>
              <a:rPr lang="en-GB" sz="1200" u="sng" dirty="0" err="1"/>
              <a:t>Lowenfield</a:t>
            </a:r>
            <a:r>
              <a:rPr lang="en-GB" sz="1200" u="sng" dirty="0"/>
              <a:t> Stages of Development in Drawing. </a:t>
            </a:r>
          </a:p>
        </p:txBody>
      </p:sp>
      <p:pic>
        <p:nvPicPr>
          <p:cNvPr id="4" name="Picture 3">
            <a:extLst>
              <a:ext uri="{FF2B5EF4-FFF2-40B4-BE49-F238E27FC236}">
                <a16:creationId xmlns:a16="http://schemas.microsoft.com/office/drawing/2014/main" id="{00DDD20B-AA7B-23AD-440B-8358EC0BB866}"/>
              </a:ext>
            </a:extLst>
          </p:cNvPr>
          <p:cNvPicPr>
            <a:picLocks noChangeAspect="1"/>
          </p:cNvPicPr>
          <p:nvPr/>
        </p:nvPicPr>
        <p:blipFill>
          <a:blip r:embed="rId17"/>
          <a:stretch>
            <a:fillRect/>
          </a:stretch>
        </p:blipFill>
        <p:spPr>
          <a:xfrm>
            <a:off x="7985380" y="3468836"/>
            <a:ext cx="373380" cy="363220"/>
          </a:xfrm>
          <a:prstGeom prst="rect">
            <a:avLst/>
          </a:prstGeom>
        </p:spPr>
      </p:pic>
      <p:pic>
        <p:nvPicPr>
          <p:cNvPr id="5" name="Picture 4">
            <a:extLst>
              <a:ext uri="{FF2B5EF4-FFF2-40B4-BE49-F238E27FC236}">
                <a16:creationId xmlns:a16="http://schemas.microsoft.com/office/drawing/2014/main" id="{2572F733-7649-E1C3-1F64-ECF7188DD355}"/>
              </a:ext>
            </a:extLst>
          </p:cNvPr>
          <p:cNvPicPr>
            <a:picLocks noChangeAspect="1"/>
          </p:cNvPicPr>
          <p:nvPr/>
        </p:nvPicPr>
        <p:blipFill>
          <a:blip r:embed="rId18"/>
          <a:stretch>
            <a:fillRect/>
          </a:stretch>
        </p:blipFill>
        <p:spPr>
          <a:xfrm>
            <a:off x="8509190" y="3520271"/>
            <a:ext cx="339725" cy="311785"/>
          </a:xfrm>
          <a:prstGeom prst="rect">
            <a:avLst/>
          </a:prstGeom>
        </p:spPr>
      </p:pic>
      <p:pic>
        <p:nvPicPr>
          <p:cNvPr id="6" name="Picture 5">
            <a:extLst>
              <a:ext uri="{FF2B5EF4-FFF2-40B4-BE49-F238E27FC236}">
                <a16:creationId xmlns:a16="http://schemas.microsoft.com/office/drawing/2014/main" id="{C09A4E3A-0BF8-6FB0-150F-345DB3D9B77F}"/>
              </a:ext>
            </a:extLst>
          </p:cNvPr>
          <p:cNvPicPr>
            <a:picLocks noChangeAspect="1"/>
          </p:cNvPicPr>
          <p:nvPr/>
        </p:nvPicPr>
        <p:blipFill>
          <a:blip r:embed="rId19"/>
          <a:stretch>
            <a:fillRect/>
          </a:stretch>
        </p:blipFill>
        <p:spPr>
          <a:xfrm>
            <a:off x="9087290" y="3561235"/>
            <a:ext cx="381000" cy="331470"/>
          </a:xfrm>
          <a:prstGeom prst="rect">
            <a:avLst/>
          </a:prstGeom>
        </p:spPr>
      </p:pic>
    </p:spTree>
    <p:extLst>
      <p:ext uri="{BB962C8B-B14F-4D97-AF65-F5344CB8AC3E}">
        <p14:creationId xmlns:p14="http://schemas.microsoft.com/office/powerpoint/2010/main" val="11843647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499837050"/>
              </p:ext>
            </p:extLst>
          </p:nvPr>
        </p:nvGraphicFramePr>
        <p:xfrm>
          <a:off x="780237" y="1443641"/>
          <a:ext cx="5082893" cy="3211816"/>
        </p:xfrm>
        <a:graphic>
          <a:graphicData uri="http://schemas.openxmlformats.org/drawingml/2006/table">
            <a:tbl>
              <a:tblPr firstRow="1" firstCol="1" bandRow="1"/>
              <a:tblGrid>
                <a:gridCol w="1511584">
                  <a:extLst>
                    <a:ext uri="{9D8B030D-6E8A-4147-A177-3AD203B41FA5}">
                      <a16:colId xmlns:a16="http://schemas.microsoft.com/office/drawing/2014/main" val="3849854435"/>
                    </a:ext>
                  </a:extLst>
                </a:gridCol>
                <a:gridCol w="1947501">
                  <a:extLst>
                    <a:ext uri="{9D8B030D-6E8A-4147-A177-3AD203B41FA5}">
                      <a16:colId xmlns:a16="http://schemas.microsoft.com/office/drawing/2014/main" val="2728688727"/>
                    </a:ext>
                  </a:extLst>
                </a:gridCol>
                <a:gridCol w="1623808">
                  <a:extLst>
                    <a:ext uri="{9D8B030D-6E8A-4147-A177-3AD203B41FA5}">
                      <a16:colId xmlns:a16="http://schemas.microsoft.com/office/drawing/2014/main" val="3992729168"/>
                    </a:ext>
                  </a:extLst>
                </a:gridCol>
              </a:tblGrid>
              <a:tr h="380690">
                <a:tc gridSpan="3">
                  <a:txBody>
                    <a:bodyPr/>
                    <a:lstStyle/>
                    <a:p>
                      <a:pPr algn="l">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Key Learning :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44892348"/>
                  </a:ext>
                </a:extLst>
              </a:tr>
              <a:tr h="1297670">
                <a:tc>
                  <a:txBody>
                    <a:bodyPr/>
                    <a:lstStyle/>
                    <a:p>
                      <a:pPr algn="l">
                        <a:lnSpc>
                          <a:spcPct val="107000"/>
                        </a:lnSpc>
                        <a:spcAft>
                          <a:spcPts val="0"/>
                        </a:spcAft>
                      </a:pPr>
                      <a:r>
                        <a:rPr lang="en-GB" sz="900" u="sng" dirty="0">
                          <a:effectLst/>
                          <a:latin typeface="Calibri" panose="020F0502020204030204" pitchFamily="34" charset="0"/>
                          <a:ea typeface="Calibri" panose="020F0502020204030204" pitchFamily="34" charset="0"/>
                          <a:cs typeface="Times New Roman" panose="02020603050405020304" pitchFamily="18" charset="0"/>
                        </a:rPr>
                        <a:t>Autumn 1 – All About Me </a:t>
                      </a:r>
                    </a:p>
                    <a:p>
                      <a:pPr algn="l">
                        <a:lnSpc>
                          <a:spcPct val="107000"/>
                        </a:lnSpc>
                        <a:spcAft>
                          <a:spcPts val="0"/>
                        </a:spcAft>
                      </a:pPr>
                      <a:r>
                        <a:rPr lang="en-GB" sz="900" b="1" u="sng" dirty="0">
                          <a:effectLst/>
                          <a:latin typeface="Calibri" panose="020F0502020204030204" pitchFamily="34" charset="0"/>
                          <a:ea typeface="Calibri" panose="020F0502020204030204" pitchFamily="34" charset="0"/>
                          <a:cs typeface="Times New Roman" panose="02020603050405020304" pitchFamily="18" charset="0"/>
                        </a:rPr>
                        <a:t>Construction</a:t>
                      </a:r>
                    </a:p>
                    <a:p>
                      <a:pPr algn="l">
                        <a:lnSpc>
                          <a:spcPct val="107000"/>
                        </a:lnSpc>
                        <a:spcAft>
                          <a:spcPts val="0"/>
                        </a:spcAft>
                      </a:pPr>
                      <a:r>
                        <a:rPr lang="en-GB" sz="900" u="sng" dirty="0">
                          <a:effectLst/>
                          <a:latin typeface="Calibri" panose="020F0502020204030204" pitchFamily="34" charset="0"/>
                          <a:ea typeface="Calibri" panose="020F0502020204030204" pitchFamily="34" charset="0"/>
                          <a:cs typeface="Times New Roman" panose="02020603050405020304" pitchFamily="18" charset="0"/>
                        </a:rPr>
                        <a:t>To build on large scale</a:t>
                      </a:r>
                    </a:p>
                    <a:p>
                      <a:pPr algn="l">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Build a house from large</a:t>
                      </a:r>
                      <a:r>
                        <a:rPr lang="en-GB" sz="900" baseline="0" dirty="0">
                          <a:effectLst/>
                          <a:latin typeface="Calibri" panose="020F0502020204030204" pitchFamily="34" charset="0"/>
                          <a:ea typeface="Calibri" panose="020F0502020204030204" pitchFamily="34" charset="0"/>
                          <a:cs typeface="Times New Roman" panose="02020603050405020304" pitchFamily="18" charset="0"/>
                        </a:rPr>
                        <a:t> construction blocks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900" u="sng" dirty="0">
                          <a:effectLst/>
                          <a:latin typeface="Calibri" panose="020F0502020204030204" pitchFamily="34" charset="0"/>
                          <a:ea typeface="Calibri" panose="020F0502020204030204" pitchFamily="34" charset="0"/>
                          <a:cs typeface="Times New Roman" panose="02020603050405020304" pitchFamily="18" charset="0"/>
                        </a:rPr>
                        <a:t>Spring 1 – What is it like in Space?</a:t>
                      </a:r>
                    </a:p>
                    <a:p>
                      <a:pPr algn="l">
                        <a:lnSpc>
                          <a:spcPct val="107000"/>
                        </a:lnSpc>
                        <a:spcAft>
                          <a:spcPts val="0"/>
                        </a:spcAft>
                      </a:pPr>
                      <a:r>
                        <a:rPr lang="en-GB" sz="900" b="1" u="sng" dirty="0">
                          <a:effectLst/>
                          <a:latin typeface="Calibri" panose="020F0502020204030204" pitchFamily="34" charset="0"/>
                          <a:ea typeface="Calibri" panose="020F0502020204030204" pitchFamily="34" charset="0"/>
                          <a:cs typeface="Times New Roman" panose="02020603050405020304" pitchFamily="18" charset="0"/>
                        </a:rPr>
                        <a:t>Joining</a:t>
                      </a:r>
                      <a:r>
                        <a:rPr lang="en-GB" sz="900" u="none" dirty="0">
                          <a:effectLst/>
                          <a:latin typeface="Calibri" panose="020F0502020204030204" pitchFamily="34" charset="0"/>
                          <a:ea typeface="Calibri" panose="020F0502020204030204" pitchFamily="34" charset="0"/>
                          <a:cs typeface="Times New Roman" panose="02020603050405020304" pitchFamily="18" charset="0"/>
                        </a:rPr>
                        <a:t> – develop skills to use varied</a:t>
                      </a:r>
                      <a:r>
                        <a:rPr lang="en-GB" sz="900" u="none" baseline="0" dirty="0">
                          <a:effectLst/>
                          <a:latin typeface="Calibri" panose="020F0502020204030204" pitchFamily="34" charset="0"/>
                          <a:ea typeface="Calibri" panose="020F0502020204030204" pitchFamily="34" charset="0"/>
                          <a:cs typeface="Times New Roman" panose="02020603050405020304" pitchFamily="18" charset="0"/>
                        </a:rPr>
                        <a:t> range of joining techniques e.g. gluing, weaving, hole punching to c</a:t>
                      </a:r>
                      <a:r>
                        <a:rPr lang="en-GB" sz="900" u="none" dirty="0">
                          <a:effectLst/>
                          <a:latin typeface="Calibri" panose="020F0502020204030204" pitchFamily="34" charset="0"/>
                          <a:ea typeface="Calibri" panose="020F0502020204030204" pitchFamily="34" charset="0"/>
                          <a:cs typeface="Times New Roman" panose="02020603050405020304" pitchFamily="18" charset="0"/>
                        </a:rPr>
                        <a:t>reate</a:t>
                      </a:r>
                      <a:r>
                        <a:rPr lang="en-GB" sz="900" u="none" baseline="0" dirty="0">
                          <a:effectLst/>
                          <a:latin typeface="Calibri" panose="020F0502020204030204" pitchFamily="34" charset="0"/>
                          <a:ea typeface="Calibri" panose="020F0502020204030204" pitchFamily="34" charset="0"/>
                          <a:cs typeface="Times New Roman" panose="02020603050405020304" pitchFamily="18" charset="0"/>
                        </a:rPr>
                        <a:t> a space rocket from recycled materials. </a:t>
                      </a:r>
                      <a:endParaRPr lang="en-GB" sz="90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900" u="sng" dirty="0">
                          <a:effectLst/>
                          <a:latin typeface="Calibri" panose="020F0502020204030204" pitchFamily="34" charset="0"/>
                          <a:ea typeface="Calibri" panose="020F0502020204030204" pitchFamily="34" charset="0"/>
                          <a:cs typeface="Times New Roman" panose="02020603050405020304" pitchFamily="18" charset="0"/>
                        </a:rPr>
                        <a:t>Summer 1 – People who help us. </a:t>
                      </a:r>
                    </a:p>
                    <a:p>
                      <a:pPr algn="l">
                        <a:lnSpc>
                          <a:spcPct val="107000"/>
                        </a:lnSpc>
                        <a:spcAft>
                          <a:spcPts val="0"/>
                        </a:spcAft>
                      </a:pPr>
                      <a:r>
                        <a:rPr lang="en-GB" sz="900" b="1" u="sng" dirty="0">
                          <a:effectLst/>
                          <a:latin typeface="Calibri" panose="020F0502020204030204" pitchFamily="34" charset="0"/>
                          <a:ea typeface="Calibri" panose="020F0502020204030204" pitchFamily="34" charset="0"/>
                          <a:cs typeface="Times New Roman" panose="02020603050405020304" pitchFamily="18" charset="0"/>
                        </a:rPr>
                        <a:t>Joining </a:t>
                      </a:r>
                    </a:p>
                    <a:p>
                      <a:pPr algn="l">
                        <a:lnSpc>
                          <a:spcPct val="107000"/>
                        </a:lnSpc>
                        <a:spcAft>
                          <a:spcPts val="0"/>
                        </a:spcAft>
                      </a:pPr>
                      <a:r>
                        <a:rPr lang="en-GB" sz="900" u="none" baseline="0" dirty="0">
                          <a:effectLst/>
                          <a:latin typeface="Calibri" panose="020F0502020204030204" pitchFamily="34" charset="0"/>
                          <a:ea typeface="Calibri" panose="020F0502020204030204" pitchFamily="34" charset="0"/>
                          <a:cs typeface="Times New Roman" panose="02020603050405020304" pitchFamily="18" charset="0"/>
                        </a:rPr>
                        <a:t>Children develop tearing and folding skills when completing a cut and Stick doctors </a:t>
                      </a:r>
                    </a:p>
                    <a:p>
                      <a:pPr algn="l">
                        <a:lnSpc>
                          <a:spcPct val="107000"/>
                        </a:lnSpc>
                        <a:spcAft>
                          <a:spcPts val="0"/>
                        </a:spcAft>
                      </a:pPr>
                      <a:r>
                        <a:rPr lang="en-GB" sz="900" u="none" baseline="0" dirty="0">
                          <a:effectLst/>
                          <a:latin typeface="Calibri" panose="020F0502020204030204" pitchFamily="34" charset="0"/>
                          <a:ea typeface="Calibri" panose="020F0502020204030204" pitchFamily="34" charset="0"/>
                          <a:cs typeface="Times New Roman" panose="02020603050405020304" pitchFamily="18" charset="0"/>
                        </a:rPr>
                        <a:t>bag activity.</a:t>
                      </a:r>
                      <a:endParaRPr lang="en-GB" sz="90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3181248"/>
                  </a:ext>
                </a:extLst>
              </a:tr>
              <a:tr h="1514413">
                <a:tc>
                  <a:txBody>
                    <a:bodyPr/>
                    <a:lstStyle/>
                    <a:p>
                      <a:pPr algn="l">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t>
                      </a:r>
                      <a:r>
                        <a:rPr lang="en-GB" sz="900" u="sng" dirty="0">
                          <a:effectLst/>
                          <a:latin typeface="Calibri" panose="020F0502020204030204" pitchFamily="34" charset="0"/>
                          <a:ea typeface="Calibri" panose="020F0502020204030204" pitchFamily="34" charset="0"/>
                          <a:cs typeface="Times New Roman" panose="02020603050405020304" pitchFamily="18" charset="0"/>
                        </a:rPr>
                        <a:t>Autumn 2 – What do we Celebrate?</a:t>
                      </a:r>
                    </a:p>
                    <a:p>
                      <a:pPr algn="l">
                        <a:lnSpc>
                          <a:spcPct val="107000"/>
                        </a:lnSpc>
                        <a:spcAft>
                          <a:spcPts val="0"/>
                        </a:spcAft>
                      </a:pPr>
                      <a:r>
                        <a:rPr lang="en-GB" sz="900" b="1" u="sng" dirty="0">
                          <a:effectLst/>
                          <a:latin typeface="Calibri" panose="020F0502020204030204" pitchFamily="34" charset="0"/>
                          <a:ea typeface="Calibri" panose="020F0502020204030204" pitchFamily="34" charset="0"/>
                          <a:cs typeface="Times New Roman" panose="02020603050405020304" pitchFamily="18" charset="0"/>
                        </a:rPr>
                        <a:t>Cooking</a:t>
                      </a:r>
                      <a:r>
                        <a:rPr lang="en-GB" sz="900" u="sng" dirty="0">
                          <a:effectLst/>
                          <a:latin typeface="Calibri" panose="020F0502020204030204" pitchFamily="34" charset="0"/>
                          <a:ea typeface="Calibri" panose="020F0502020204030204" pitchFamily="34" charset="0"/>
                          <a:cs typeface="Times New Roman" panose="02020603050405020304" pitchFamily="18" charset="0"/>
                        </a:rPr>
                        <a:t> –</a:t>
                      </a:r>
                      <a:r>
                        <a:rPr lang="en-GB" sz="900" u="none" dirty="0">
                          <a:effectLst/>
                          <a:latin typeface="Calibri" panose="020F0502020204030204" pitchFamily="34" charset="0"/>
                          <a:ea typeface="Calibri" panose="020F0502020204030204" pitchFamily="34" charset="0"/>
                          <a:cs typeface="Times New Roman" panose="02020603050405020304" pitchFamily="18" charset="0"/>
                        </a:rPr>
                        <a:t> Experiments with ingredients, measuring and creating</a:t>
                      </a:r>
                      <a:r>
                        <a:rPr lang="en-GB" sz="900" u="none" baseline="0" dirty="0">
                          <a:effectLst/>
                          <a:latin typeface="Calibri" panose="020F0502020204030204" pitchFamily="34" charset="0"/>
                          <a:ea typeface="Calibri" panose="020F0502020204030204" pitchFamily="34" charset="0"/>
                          <a:cs typeface="Times New Roman" panose="02020603050405020304" pitchFamily="18" charset="0"/>
                        </a:rPr>
                        <a:t> a </a:t>
                      </a:r>
                      <a:r>
                        <a:rPr lang="en-GB" sz="900" baseline="0" dirty="0">
                          <a:effectLst/>
                          <a:latin typeface="Calibri" panose="020F0502020204030204" pitchFamily="34" charset="0"/>
                          <a:ea typeface="Calibri" panose="020F0502020204030204" pitchFamily="34" charset="0"/>
                          <a:cs typeface="Times New Roman" panose="02020603050405020304" pitchFamily="18" charset="0"/>
                        </a:rPr>
                        <a:t>cake. </a:t>
                      </a:r>
                    </a:p>
                    <a:p>
                      <a:pPr algn="l">
                        <a:lnSpc>
                          <a:spcPct val="107000"/>
                        </a:lnSpc>
                        <a:spcAft>
                          <a:spcPts val="0"/>
                        </a:spcAft>
                      </a:pPr>
                      <a:r>
                        <a:rPr lang="en-GB" sz="900" b="1" u="sng" dirty="0">
                          <a:effectLst/>
                          <a:latin typeface="Calibri" panose="020F0502020204030204" pitchFamily="34" charset="0"/>
                          <a:ea typeface="Calibri" panose="020F0502020204030204" pitchFamily="34" charset="0"/>
                          <a:cs typeface="Times New Roman" panose="02020603050405020304" pitchFamily="18" charset="0"/>
                        </a:rPr>
                        <a:t>Construction</a:t>
                      </a:r>
                    </a:p>
                    <a:p>
                      <a:pPr algn="l">
                        <a:lnSpc>
                          <a:spcPct val="107000"/>
                        </a:lnSpc>
                        <a:spcAft>
                          <a:spcPts val="0"/>
                        </a:spcAft>
                      </a:pPr>
                      <a:r>
                        <a:rPr lang="en-GB" sz="900" u="sng" dirty="0">
                          <a:effectLst/>
                          <a:latin typeface="Calibri" panose="020F0502020204030204" pitchFamily="34" charset="0"/>
                          <a:ea typeface="Calibri" panose="020F0502020204030204" pitchFamily="34" charset="0"/>
                          <a:cs typeface="Times New Roman" panose="02020603050405020304" pitchFamily="18" charset="0"/>
                        </a:rPr>
                        <a:t>To build on large scale</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900" baseline="0" dirty="0">
                          <a:effectLst/>
                          <a:latin typeface="Calibri" panose="020F0502020204030204" pitchFamily="34" charset="0"/>
                          <a:ea typeface="Calibri" panose="020F0502020204030204" pitchFamily="34" charset="0"/>
                          <a:cs typeface="Times New Roman" panose="02020603050405020304" pitchFamily="18" charset="0"/>
                        </a:rPr>
                        <a:t>Den building on large scale outside using a variety of resources.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900" u="sng" dirty="0">
                          <a:effectLst/>
                          <a:latin typeface="Calibri" panose="020F0502020204030204" pitchFamily="34" charset="0"/>
                          <a:ea typeface="Calibri" panose="020F0502020204030204" pitchFamily="34" charset="0"/>
                          <a:cs typeface="Times New Roman" panose="02020603050405020304" pitchFamily="18" charset="0"/>
                        </a:rPr>
                        <a:t>Spring 2 – How do we grow?</a:t>
                      </a:r>
                    </a:p>
                    <a:p>
                      <a:pPr algn="l">
                        <a:lnSpc>
                          <a:spcPct val="107000"/>
                        </a:lnSpc>
                        <a:spcAft>
                          <a:spcPts val="0"/>
                        </a:spcAft>
                      </a:pPr>
                      <a:r>
                        <a:rPr lang="en-GB" sz="900" u="sng" dirty="0">
                          <a:effectLst/>
                          <a:latin typeface="Calibri" panose="020F0502020204030204" pitchFamily="34" charset="0"/>
                          <a:ea typeface="Calibri" panose="020F0502020204030204" pitchFamily="34" charset="0"/>
                          <a:cs typeface="Times New Roman" panose="02020603050405020304" pitchFamily="18" charset="0"/>
                        </a:rPr>
                        <a:t>Salad</a:t>
                      </a:r>
                      <a:r>
                        <a:rPr lang="en-GB" sz="900" u="sng" baseline="0" dirty="0">
                          <a:effectLst/>
                          <a:latin typeface="Calibri" panose="020F0502020204030204" pitchFamily="34" charset="0"/>
                          <a:ea typeface="Calibri" panose="020F0502020204030204" pitchFamily="34" charset="0"/>
                          <a:cs typeface="Times New Roman" panose="02020603050405020304" pitchFamily="18" charset="0"/>
                        </a:rPr>
                        <a:t> Making</a:t>
                      </a:r>
                    </a:p>
                    <a:p>
                      <a:pPr algn="l">
                        <a:lnSpc>
                          <a:spcPct val="107000"/>
                        </a:lnSpc>
                        <a:spcAft>
                          <a:spcPts val="0"/>
                        </a:spcAft>
                      </a:pPr>
                      <a:r>
                        <a:rPr lang="en-GB" sz="900" b="1" u="sng" baseline="0" dirty="0">
                          <a:effectLst/>
                          <a:latin typeface="Calibri" panose="020F0502020204030204" pitchFamily="34" charset="0"/>
                          <a:ea typeface="Calibri" panose="020F0502020204030204" pitchFamily="34" charset="0"/>
                          <a:cs typeface="Times New Roman" panose="02020603050405020304" pitchFamily="18" charset="0"/>
                        </a:rPr>
                        <a:t>Cooking</a:t>
                      </a:r>
                      <a:r>
                        <a:rPr lang="en-GB" sz="900" u="sng" baseline="0" dirty="0">
                          <a:effectLst/>
                          <a:latin typeface="Calibri" panose="020F0502020204030204" pitchFamily="34" charset="0"/>
                          <a:ea typeface="Calibri" panose="020F0502020204030204" pitchFamily="34" charset="0"/>
                          <a:cs typeface="Times New Roman" panose="02020603050405020304" pitchFamily="18" charset="0"/>
                        </a:rPr>
                        <a:t>-using equipment required to chop foods</a:t>
                      </a:r>
                      <a:endParaRPr lang="en-GB" sz="900" u="sng"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900" u="none" dirty="0">
                          <a:effectLst/>
                          <a:latin typeface="Calibri" panose="020F0502020204030204" pitchFamily="34" charset="0"/>
                          <a:ea typeface="Calibri" panose="020F0502020204030204" pitchFamily="34" charset="0"/>
                          <a:cs typeface="Times New Roman" panose="02020603050405020304" pitchFamily="18" charset="0"/>
                        </a:rPr>
                        <a:t>Experiment with tools needed for cutting</a:t>
                      </a:r>
                      <a:r>
                        <a:rPr lang="en-GB" sz="900" u="none" baseline="0" dirty="0">
                          <a:effectLst/>
                          <a:latin typeface="Calibri" panose="020F0502020204030204" pitchFamily="34" charset="0"/>
                          <a:ea typeface="Calibri" panose="020F0502020204030204" pitchFamily="34" charset="0"/>
                          <a:cs typeface="Times New Roman" panose="02020603050405020304" pitchFamily="18" charset="0"/>
                        </a:rPr>
                        <a:t> vegetables for a salad. </a:t>
                      </a:r>
                      <a:endParaRPr lang="en-GB" sz="90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900" u="sng" dirty="0">
                          <a:effectLst/>
                          <a:latin typeface="Calibri" panose="020F0502020204030204" pitchFamily="34" charset="0"/>
                          <a:ea typeface="Calibri" panose="020F0502020204030204" pitchFamily="34" charset="0"/>
                          <a:cs typeface="Times New Roman" panose="02020603050405020304" pitchFamily="18" charset="0"/>
                        </a:rPr>
                        <a:t>Summer 2 – Under the Sea </a:t>
                      </a:r>
                    </a:p>
                    <a:p>
                      <a:pPr algn="l">
                        <a:lnSpc>
                          <a:spcPct val="107000"/>
                        </a:lnSpc>
                        <a:spcAft>
                          <a:spcPts val="0"/>
                        </a:spcAft>
                      </a:pPr>
                      <a:r>
                        <a:rPr lang="en-GB" sz="900" u="none" dirty="0">
                          <a:effectLst/>
                          <a:latin typeface="Calibri" panose="020F0502020204030204" pitchFamily="34" charset="0"/>
                          <a:ea typeface="Calibri" panose="020F0502020204030204" pitchFamily="34" charset="0"/>
                          <a:cs typeface="Times New Roman" panose="02020603050405020304" pitchFamily="18" charset="0"/>
                        </a:rPr>
                        <a:t>Create a rainbow fish.</a:t>
                      </a:r>
                      <a:r>
                        <a:rPr lang="en-GB" sz="900" u="none" baseline="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900" u="none" baseline="0" dirty="0">
                          <a:effectLst/>
                          <a:latin typeface="Calibri" panose="020F0502020204030204" pitchFamily="34" charset="0"/>
                          <a:ea typeface="Calibri" panose="020F0502020204030204" pitchFamily="34" charset="0"/>
                          <a:cs typeface="Times New Roman" panose="02020603050405020304" pitchFamily="18" charset="0"/>
                        </a:rPr>
                        <a:t>Children to select from a variety of materials, children independently select the tools and materials to do this independently. </a:t>
                      </a:r>
                      <a:endParaRPr lang="en-GB" sz="90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88164950"/>
                  </a:ext>
                </a:extLst>
              </a:tr>
            </a:tbl>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3204308597"/>
              </p:ext>
            </p:extLst>
          </p:nvPr>
        </p:nvGraphicFramePr>
        <p:xfrm>
          <a:off x="1708820" y="2451808"/>
          <a:ext cx="443013" cy="365124"/>
        </p:xfrm>
        <a:graphic>
          <a:graphicData uri="http://schemas.openxmlformats.org/presentationml/2006/ole">
            <mc:AlternateContent xmlns:mc="http://schemas.openxmlformats.org/markup-compatibility/2006">
              <mc:Choice xmlns:v="urn:schemas-microsoft-com:vml" Requires="v">
                <p:oleObj name="Bitmap Image" r:id="rId2" imgW="1267002" imgH="1019048" progId="Paint.Picture">
                  <p:embed/>
                </p:oleObj>
              </mc:Choice>
              <mc:Fallback>
                <p:oleObj name="Bitmap Image" r:id="rId2" imgW="1267002" imgH="1019048" progId="Paint.Picture">
                  <p:embed/>
                  <p:pic>
                    <p:nvPicPr>
                      <p:cNvPr id="3" name="Object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8820" y="2451808"/>
                        <a:ext cx="443013" cy="365124"/>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603186641"/>
              </p:ext>
            </p:extLst>
          </p:nvPr>
        </p:nvGraphicFramePr>
        <p:xfrm>
          <a:off x="1852232" y="4126956"/>
          <a:ext cx="340840" cy="327978"/>
        </p:xfrm>
        <a:graphic>
          <a:graphicData uri="http://schemas.openxmlformats.org/presentationml/2006/ole">
            <mc:AlternateContent xmlns:mc="http://schemas.openxmlformats.org/markup-compatibility/2006">
              <mc:Choice xmlns:v="urn:schemas-microsoft-com:vml" Requires="v">
                <p:oleObj name="Bitmap Image" r:id="rId4" imgW="800212" imgH="771429" progId="Paint.Picture">
                  <p:embed/>
                </p:oleObj>
              </mc:Choice>
              <mc:Fallback>
                <p:oleObj name="Bitmap Image" r:id="rId4" imgW="800212" imgH="771429" progId="Paint.Picture">
                  <p:embed/>
                  <p:pic>
                    <p:nvPicPr>
                      <p:cNvPr id="7"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52232" y="4126956"/>
                        <a:ext cx="340840" cy="327978"/>
                      </a:xfrm>
                      <a:prstGeom prst="rect">
                        <a:avLst/>
                      </a:prstGeom>
                      <a:noFill/>
                    </p:spPr>
                  </p:pic>
                </p:oleObj>
              </mc:Fallback>
            </mc:AlternateContent>
          </a:graphicData>
        </a:graphic>
      </p:graphicFrame>
      <p:sp>
        <p:nvSpPr>
          <p:cNvPr id="10" name="TextBox 9"/>
          <p:cNvSpPr txBox="1"/>
          <p:nvPr/>
        </p:nvSpPr>
        <p:spPr>
          <a:xfrm>
            <a:off x="764751" y="485422"/>
            <a:ext cx="10964405" cy="861774"/>
          </a:xfrm>
          <a:prstGeom prst="rect">
            <a:avLst/>
          </a:prstGeom>
          <a:noFill/>
          <a:ln>
            <a:solidFill>
              <a:schemeClr val="tx1"/>
            </a:solidFill>
          </a:ln>
        </p:spPr>
        <p:txBody>
          <a:bodyPr wrap="square" rtlCol="0">
            <a:spAutoFit/>
          </a:bodyPr>
          <a:lstStyle/>
          <a:p>
            <a:r>
              <a:rPr lang="en-GB" sz="1600" dirty="0"/>
              <a:t>St. Boniface RC Primary </a:t>
            </a:r>
          </a:p>
          <a:p>
            <a:r>
              <a:rPr lang="en-GB" sz="1600" dirty="0"/>
              <a:t>Nursery </a:t>
            </a:r>
          </a:p>
          <a:p>
            <a:r>
              <a:rPr lang="en-GB" sz="1600" dirty="0"/>
              <a:t>Design Technology Yearly Knowledge Overview </a:t>
            </a:r>
          </a:p>
        </p:txBody>
      </p:sp>
      <p:graphicFrame>
        <p:nvGraphicFramePr>
          <p:cNvPr id="11" name="Table 10"/>
          <p:cNvGraphicFramePr>
            <a:graphicFrameLocks noGrp="1"/>
          </p:cNvGraphicFramePr>
          <p:nvPr>
            <p:extLst>
              <p:ext uri="{D42A27DB-BD31-4B8C-83A1-F6EECF244321}">
                <p14:modId xmlns:p14="http://schemas.microsoft.com/office/powerpoint/2010/main" val="2395471038"/>
              </p:ext>
            </p:extLst>
          </p:nvPr>
        </p:nvGraphicFramePr>
        <p:xfrm>
          <a:off x="6197600" y="1443641"/>
          <a:ext cx="5531556" cy="2927710"/>
        </p:xfrm>
        <a:graphic>
          <a:graphicData uri="http://schemas.openxmlformats.org/drawingml/2006/table">
            <a:tbl>
              <a:tblPr firstRow="1" firstCol="1" bandRow="1"/>
              <a:tblGrid>
                <a:gridCol w="1645011">
                  <a:extLst>
                    <a:ext uri="{9D8B030D-6E8A-4147-A177-3AD203B41FA5}">
                      <a16:colId xmlns:a16="http://schemas.microsoft.com/office/drawing/2014/main" val="351032193"/>
                    </a:ext>
                  </a:extLst>
                </a:gridCol>
                <a:gridCol w="2119405">
                  <a:extLst>
                    <a:ext uri="{9D8B030D-6E8A-4147-A177-3AD203B41FA5}">
                      <a16:colId xmlns:a16="http://schemas.microsoft.com/office/drawing/2014/main" val="3259605013"/>
                    </a:ext>
                  </a:extLst>
                </a:gridCol>
                <a:gridCol w="1767140">
                  <a:extLst>
                    <a:ext uri="{9D8B030D-6E8A-4147-A177-3AD203B41FA5}">
                      <a16:colId xmlns:a16="http://schemas.microsoft.com/office/drawing/2014/main" val="3266647283"/>
                    </a:ext>
                  </a:extLst>
                </a:gridCol>
              </a:tblGrid>
              <a:tr h="432160">
                <a:tc gridSpan="3">
                  <a:txBody>
                    <a:bodyPr/>
                    <a:lstStyle/>
                    <a:p>
                      <a:pPr algn="l">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Key Books</a:t>
                      </a:r>
                      <a:r>
                        <a:rPr lang="en-GB" sz="1400" baseline="0" dirty="0">
                          <a:effectLst/>
                          <a:latin typeface="Calibri" panose="020F0502020204030204" pitchFamily="34" charset="0"/>
                          <a:ea typeface="Calibri" panose="020F0502020204030204" pitchFamily="34" charset="0"/>
                          <a:cs typeface="Times New Roman" panose="02020603050405020304" pitchFamily="18" charset="0"/>
                        </a:rPr>
                        <a:t> </a:t>
                      </a:r>
                      <a:r>
                        <a:rPr lang="en-GB" sz="1400" dirty="0">
                          <a:effectLst/>
                          <a:latin typeface="Calibri" panose="020F0502020204030204" pitchFamily="34" charset="0"/>
                          <a:ea typeface="Calibri" panose="020F0502020204030204" pitchFamily="34" charset="0"/>
                          <a:cs typeface="Times New Roman" panose="02020603050405020304" pitchFamily="18" charset="0"/>
                        </a:rPr>
                        <a:t> :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20661287"/>
                  </a:ext>
                </a:extLst>
              </a:tr>
              <a:tr h="1233896">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Autumn 1 – All About Me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Spring 1 – What is it like in Space?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Summer 1 – People who help us.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9984768"/>
                  </a:ext>
                </a:extLst>
              </a:tr>
              <a:tr h="1056504">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Autumn 2 – What do we Celebrate?</a:t>
                      </a: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Spring 2 – How do we grow?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Summer 2 – Under the Sea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6584380"/>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4264112860"/>
              </p:ext>
            </p:extLst>
          </p:nvPr>
        </p:nvGraphicFramePr>
        <p:xfrm>
          <a:off x="780237" y="4944174"/>
          <a:ext cx="4890158" cy="1473198"/>
        </p:xfrm>
        <a:graphic>
          <a:graphicData uri="http://schemas.openxmlformats.org/drawingml/2006/table">
            <a:tbl>
              <a:tblPr firstRow="1" firstCol="1" bandRow="1"/>
              <a:tblGrid>
                <a:gridCol w="4890158">
                  <a:extLst>
                    <a:ext uri="{9D8B030D-6E8A-4147-A177-3AD203B41FA5}">
                      <a16:colId xmlns:a16="http://schemas.microsoft.com/office/drawing/2014/main" val="1622355508"/>
                    </a:ext>
                  </a:extLst>
                </a:gridCol>
              </a:tblGrid>
              <a:tr h="387774">
                <a:tc>
                  <a:txBody>
                    <a:bodyPr/>
                    <a:lstStyle/>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Key Vocabulary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66870870"/>
                  </a:ext>
                </a:extLst>
              </a:tr>
              <a:tr h="1085424">
                <a:tc>
                  <a:txBody>
                    <a:bodyPr/>
                    <a:lstStyle/>
                    <a:p>
                      <a:pPr algn="l">
                        <a:lnSpc>
                          <a:spcPct val="107000"/>
                        </a:lnSpc>
                        <a:spcAft>
                          <a:spcPts val="800"/>
                        </a:spcAft>
                      </a:pPr>
                      <a:r>
                        <a:rPr lang="en-GB" sz="1200" dirty="0">
                          <a:solidFill>
                            <a:schemeClr val="tx1"/>
                          </a:solidFill>
                          <a:effectLst/>
                          <a:latin typeface="Sassoon Infant Rg"/>
                          <a:ea typeface="Calibri" panose="020F0502020204030204" pitchFamily="34" charset="0"/>
                          <a:cs typeface="Times New Roman" panose="02020603050405020304" pitchFamily="18" charset="0"/>
                        </a:rPr>
                        <a:t>Construction, build, ideas, paint, print, why, what, colour, mixing, new, create, friend, together. </a:t>
                      </a:r>
                    </a:p>
                  </a:txBody>
                  <a:tcPr marL="114300" marR="1143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1220625"/>
                  </a:ext>
                </a:extLst>
              </a:tr>
            </a:tbl>
          </a:graphicData>
        </a:graphic>
      </p:graphicFrame>
      <p:pic>
        <p:nvPicPr>
          <p:cNvPr id="14" name="Picture 13"/>
          <p:cNvPicPr>
            <a:picLocks noChangeAspect="1"/>
          </p:cNvPicPr>
          <p:nvPr/>
        </p:nvPicPr>
        <p:blipFill>
          <a:blip r:embed="rId6"/>
          <a:stretch>
            <a:fillRect/>
          </a:stretch>
        </p:blipFill>
        <p:spPr>
          <a:xfrm>
            <a:off x="10743319" y="516103"/>
            <a:ext cx="635882" cy="800411"/>
          </a:xfrm>
          <a:prstGeom prst="rect">
            <a:avLst/>
          </a:prstGeom>
        </p:spPr>
      </p:pic>
      <p:sp>
        <p:nvSpPr>
          <p:cNvPr id="16" name="TextBox 15"/>
          <p:cNvSpPr txBox="1"/>
          <p:nvPr/>
        </p:nvSpPr>
        <p:spPr>
          <a:xfrm>
            <a:off x="6197600" y="4627550"/>
            <a:ext cx="5531556" cy="2169825"/>
          </a:xfrm>
          <a:prstGeom prst="rect">
            <a:avLst/>
          </a:prstGeom>
          <a:noFill/>
          <a:ln>
            <a:solidFill>
              <a:schemeClr val="tx1"/>
            </a:solidFill>
          </a:ln>
        </p:spPr>
        <p:txBody>
          <a:bodyPr wrap="square" rtlCol="0">
            <a:spAutoFit/>
          </a:bodyPr>
          <a:lstStyle/>
          <a:p>
            <a:r>
              <a:rPr lang="en-GB" sz="1400" u="sng" dirty="0"/>
              <a:t>Knowledge Nuggets</a:t>
            </a:r>
          </a:p>
          <a:p>
            <a:r>
              <a:rPr lang="en-GB" sz="1100" dirty="0"/>
              <a:t>Explore different materials freely, to develop their ideas about how to use them and what to make</a:t>
            </a:r>
          </a:p>
          <a:p>
            <a:r>
              <a:rPr lang="en-GB" sz="1100" dirty="0"/>
              <a:t>Develop their own ideas and then decide which materials to use to express them. </a:t>
            </a:r>
          </a:p>
          <a:p>
            <a:r>
              <a:rPr lang="en-GB" sz="1100" dirty="0"/>
              <a:t>Join different materials and explore different textures</a:t>
            </a:r>
            <a:r>
              <a:rPr lang="en-GB" sz="1100" dirty="0">
                <a:latin typeface="Calibri" panose="020F0502020204030204" pitchFamily="34" charset="0"/>
                <a:ea typeface="Calibri" panose="020F0502020204030204" pitchFamily="34" charset="0"/>
                <a:cs typeface="Times New Roman" panose="02020603050405020304" pitchFamily="18" charset="0"/>
              </a:rPr>
              <a:t>.</a:t>
            </a:r>
          </a:p>
          <a:p>
            <a:r>
              <a:rPr lang="en-GB" sz="1100" dirty="0">
                <a:latin typeface="Calibri" panose="020F0502020204030204" pitchFamily="34" charset="0"/>
                <a:ea typeface="Calibri" panose="020F0502020204030204" pitchFamily="34" charset="0"/>
                <a:cs typeface="Times New Roman" panose="02020603050405020304" pitchFamily="18" charset="0"/>
              </a:rPr>
              <a:t>Use blocks to build a house. </a:t>
            </a:r>
          </a:p>
          <a:p>
            <a:r>
              <a:rPr lang="en-GB" sz="1100" dirty="0">
                <a:latin typeface="Calibri" panose="020F0502020204030204" pitchFamily="34" charset="0"/>
                <a:ea typeface="Calibri" panose="020F0502020204030204" pitchFamily="34" charset="0"/>
                <a:cs typeface="Times New Roman" panose="02020603050405020304" pitchFamily="18" charset="0"/>
              </a:rPr>
              <a:t>Use materials to make a space rocket. </a:t>
            </a:r>
          </a:p>
          <a:p>
            <a:r>
              <a:rPr lang="en-GB" sz="1100" dirty="0">
                <a:latin typeface="Calibri" panose="020F0502020204030204" pitchFamily="34" charset="0"/>
                <a:ea typeface="Calibri" panose="020F0502020204030204" pitchFamily="34" charset="0"/>
                <a:cs typeface="Times New Roman" panose="02020603050405020304" pitchFamily="18" charset="0"/>
              </a:rPr>
              <a:t>Manage tools carefully to cut, chop and snip.  </a:t>
            </a:r>
          </a:p>
          <a:p>
            <a:r>
              <a:rPr lang="en-GB" sz="1100" dirty="0"/>
              <a:t>Make imaginative ‘small worlds’ with blocks and construction kits.</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endParaRPr lang="en-GB" sz="1100" dirty="0">
              <a:latin typeface="Calibri" panose="020F0502020204030204" pitchFamily="34" charset="0"/>
              <a:ea typeface="Calibri" panose="020F0502020204030204" pitchFamily="34" charset="0"/>
              <a:cs typeface="Times New Roman" panose="02020603050405020304" pitchFamily="18" charset="0"/>
            </a:endParaRPr>
          </a:p>
          <a:p>
            <a:endParaRPr lang="en-GB" sz="1100" u="sng" dirty="0"/>
          </a:p>
          <a:p>
            <a:endParaRPr lang="en-GB" sz="1100" u="sng" dirty="0"/>
          </a:p>
        </p:txBody>
      </p:sp>
      <p:pic>
        <p:nvPicPr>
          <p:cNvPr id="17" name="Picture 16"/>
          <p:cNvPicPr>
            <a:picLocks noChangeAspect="1"/>
          </p:cNvPicPr>
          <p:nvPr/>
        </p:nvPicPr>
        <p:blipFill>
          <a:blip r:embed="rId7"/>
          <a:stretch>
            <a:fillRect/>
          </a:stretch>
        </p:blipFill>
        <p:spPr>
          <a:xfrm>
            <a:off x="6246954" y="2334915"/>
            <a:ext cx="402998" cy="482017"/>
          </a:xfrm>
          <a:prstGeom prst="rect">
            <a:avLst/>
          </a:prstGeom>
        </p:spPr>
      </p:pic>
      <p:pic>
        <p:nvPicPr>
          <p:cNvPr id="18" name="Picture 17"/>
          <p:cNvPicPr>
            <a:picLocks noChangeAspect="1"/>
          </p:cNvPicPr>
          <p:nvPr/>
        </p:nvPicPr>
        <p:blipFill>
          <a:blip r:embed="rId8"/>
          <a:stretch>
            <a:fillRect/>
          </a:stretch>
        </p:blipFill>
        <p:spPr>
          <a:xfrm>
            <a:off x="6683819" y="2264502"/>
            <a:ext cx="507203" cy="600191"/>
          </a:xfrm>
          <a:prstGeom prst="rect">
            <a:avLst/>
          </a:prstGeom>
        </p:spPr>
      </p:pic>
      <p:pic>
        <p:nvPicPr>
          <p:cNvPr id="19" name="Picture 18"/>
          <p:cNvPicPr>
            <a:picLocks noChangeAspect="1"/>
          </p:cNvPicPr>
          <p:nvPr/>
        </p:nvPicPr>
        <p:blipFill>
          <a:blip r:embed="rId9"/>
          <a:stretch>
            <a:fillRect/>
          </a:stretch>
        </p:blipFill>
        <p:spPr>
          <a:xfrm>
            <a:off x="7258755" y="2342731"/>
            <a:ext cx="476250" cy="504825"/>
          </a:xfrm>
          <a:prstGeom prst="rect">
            <a:avLst/>
          </a:prstGeom>
        </p:spPr>
      </p:pic>
      <p:pic>
        <p:nvPicPr>
          <p:cNvPr id="20" name="Picture 19"/>
          <p:cNvPicPr>
            <a:picLocks noChangeAspect="1"/>
          </p:cNvPicPr>
          <p:nvPr/>
        </p:nvPicPr>
        <p:blipFill>
          <a:blip r:embed="rId10"/>
          <a:stretch>
            <a:fillRect/>
          </a:stretch>
        </p:blipFill>
        <p:spPr>
          <a:xfrm>
            <a:off x="3667416" y="2514502"/>
            <a:ext cx="430631" cy="400932"/>
          </a:xfrm>
          <a:prstGeom prst="rect">
            <a:avLst/>
          </a:prstGeom>
        </p:spPr>
      </p:pic>
      <p:pic>
        <p:nvPicPr>
          <p:cNvPr id="21" name="Picture 20"/>
          <p:cNvPicPr>
            <a:picLocks noChangeAspect="1"/>
          </p:cNvPicPr>
          <p:nvPr/>
        </p:nvPicPr>
        <p:blipFill>
          <a:blip r:embed="rId11"/>
          <a:stretch>
            <a:fillRect/>
          </a:stretch>
        </p:blipFill>
        <p:spPr>
          <a:xfrm>
            <a:off x="5442150" y="2030822"/>
            <a:ext cx="415156" cy="398325"/>
          </a:xfrm>
          <a:prstGeom prst="rect">
            <a:avLst/>
          </a:prstGeom>
        </p:spPr>
      </p:pic>
      <p:pic>
        <p:nvPicPr>
          <p:cNvPr id="22" name="Picture 21"/>
          <p:cNvPicPr>
            <a:picLocks noChangeAspect="1"/>
          </p:cNvPicPr>
          <p:nvPr/>
        </p:nvPicPr>
        <p:blipFill>
          <a:blip r:embed="rId12"/>
          <a:stretch>
            <a:fillRect/>
          </a:stretch>
        </p:blipFill>
        <p:spPr>
          <a:xfrm>
            <a:off x="3765420" y="4126956"/>
            <a:ext cx="332627" cy="377893"/>
          </a:xfrm>
          <a:prstGeom prst="rect">
            <a:avLst/>
          </a:prstGeom>
        </p:spPr>
      </p:pic>
      <p:pic>
        <p:nvPicPr>
          <p:cNvPr id="23" name="Picture 22"/>
          <p:cNvPicPr>
            <a:picLocks noChangeAspect="1"/>
          </p:cNvPicPr>
          <p:nvPr/>
        </p:nvPicPr>
        <p:blipFill>
          <a:blip r:embed="rId13"/>
          <a:stretch>
            <a:fillRect/>
          </a:stretch>
        </p:blipFill>
        <p:spPr>
          <a:xfrm>
            <a:off x="5256094" y="4275295"/>
            <a:ext cx="414301" cy="295930"/>
          </a:xfrm>
          <a:prstGeom prst="rect">
            <a:avLst/>
          </a:prstGeom>
        </p:spPr>
      </p:pic>
      <p:pic>
        <p:nvPicPr>
          <p:cNvPr id="24" name="Picture 23"/>
          <p:cNvPicPr>
            <a:picLocks noChangeAspect="1"/>
          </p:cNvPicPr>
          <p:nvPr/>
        </p:nvPicPr>
        <p:blipFill>
          <a:blip r:embed="rId14"/>
          <a:stretch>
            <a:fillRect/>
          </a:stretch>
        </p:blipFill>
        <p:spPr>
          <a:xfrm>
            <a:off x="6301713" y="3712875"/>
            <a:ext cx="558265" cy="628048"/>
          </a:xfrm>
          <a:prstGeom prst="rect">
            <a:avLst/>
          </a:prstGeom>
        </p:spPr>
      </p:pic>
      <p:pic>
        <p:nvPicPr>
          <p:cNvPr id="25" name="Picture 24"/>
          <p:cNvPicPr>
            <a:picLocks noChangeAspect="1"/>
          </p:cNvPicPr>
          <p:nvPr/>
        </p:nvPicPr>
        <p:blipFill>
          <a:blip r:embed="rId15"/>
          <a:stretch>
            <a:fillRect/>
          </a:stretch>
        </p:blipFill>
        <p:spPr>
          <a:xfrm>
            <a:off x="6859978" y="3770533"/>
            <a:ext cx="523810" cy="504762"/>
          </a:xfrm>
          <a:prstGeom prst="rect">
            <a:avLst/>
          </a:prstGeom>
        </p:spPr>
      </p:pic>
      <p:pic>
        <p:nvPicPr>
          <p:cNvPr id="4" name="Picture 3">
            <a:extLst>
              <a:ext uri="{FF2B5EF4-FFF2-40B4-BE49-F238E27FC236}">
                <a16:creationId xmlns:a16="http://schemas.microsoft.com/office/drawing/2014/main" id="{69841C72-85CE-81B1-B1AC-F4100BEFC6BD}"/>
              </a:ext>
            </a:extLst>
          </p:cNvPr>
          <p:cNvPicPr>
            <a:picLocks noChangeAspect="1"/>
          </p:cNvPicPr>
          <p:nvPr/>
        </p:nvPicPr>
        <p:blipFill>
          <a:blip r:embed="rId16"/>
          <a:stretch>
            <a:fillRect/>
          </a:stretch>
        </p:blipFill>
        <p:spPr>
          <a:xfrm>
            <a:off x="8111029" y="3588923"/>
            <a:ext cx="373380" cy="363220"/>
          </a:xfrm>
          <a:prstGeom prst="rect">
            <a:avLst/>
          </a:prstGeom>
        </p:spPr>
      </p:pic>
      <p:pic>
        <p:nvPicPr>
          <p:cNvPr id="5" name="Picture 4">
            <a:extLst>
              <a:ext uri="{FF2B5EF4-FFF2-40B4-BE49-F238E27FC236}">
                <a16:creationId xmlns:a16="http://schemas.microsoft.com/office/drawing/2014/main" id="{2B6AB872-7A59-7673-234A-2A95738F76FB}"/>
              </a:ext>
            </a:extLst>
          </p:cNvPr>
          <p:cNvPicPr>
            <a:picLocks noChangeAspect="1"/>
          </p:cNvPicPr>
          <p:nvPr/>
        </p:nvPicPr>
        <p:blipFill>
          <a:blip r:embed="rId17"/>
          <a:stretch>
            <a:fillRect/>
          </a:stretch>
        </p:blipFill>
        <p:spPr>
          <a:xfrm>
            <a:off x="8603544" y="3458748"/>
            <a:ext cx="339725" cy="311785"/>
          </a:xfrm>
          <a:prstGeom prst="rect">
            <a:avLst/>
          </a:prstGeom>
        </p:spPr>
      </p:pic>
    </p:spTree>
    <p:extLst>
      <p:ext uri="{BB962C8B-B14F-4D97-AF65-F5344CB8AC3E}">
        <p14:creationId xmlns:p14="http://schemas.microsoft.com/office/powerpoint/2010/main" val="24505624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675541579"/>
              </p:ext>
            </p:extLst>
          </p:nvPr>
        </p:nvGraphicFramePr>
        <p:xfrm>
          <a:off x="780237" y="1443641"/>
          <a:ext cx="5022252" cy="4979737"/>
        </p:xfrm>
        <a:graphic>
          <a:graphicData uri="http://schemas.openxmlformats.org/drawingml/2006/table">
            <a:tbl>
              <a:tblPr firstRow="1" firstCol="1" bandRow="1"/>
              <a:tblGrid>
                <a:gridCol w="2527407">
                  <a:extLst>
                    <a:ext uri="{9D8B030D-6E8A-4147-A177-3AD203B41FA5}">
                      <a16:colId xmlns:a16="http://schemas.microsoft.com/office/drawing/2014/main" val="3849854435"/>
                    </a:ext>
                  </a:extLst>
                </a:gridCol>
                <a:gridCol w="2494845">
                  <a:extLst>
                    <a:ext uri="{9D8B030D-6E8A-4147-A177-3AD203B41FA5}">
                      <a16:colId xmlns:a16="http://schemas.microsoft.com/office/drawing/2014/main" val="2728688727"/>
                    </a:ext>
                  </a:extLst>
                </a:gridCol>
              </a:tblGrid>
              <a:tr h="441613">
                <a:tc gridSpan="2">
                  <a:txBody>
                    <a:bodyPr/>
                    <a:lstStyle/>
                    <a:p>
                      <a:pPr algn="l">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Key Learning : </a:t>
                      </a:r>
                    </a:p>
                    <a:p>
                      <a:pPr algn="l">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44892348"/>
                  </a:ext>
                </a:extLst>
              </a:tr>
              <a:tr h="4538124">
                <a:tc>
                  <a:txBody>
                    <a:bodyPr/>
                    <a:lstStyle/>
                    <a:p>
                      <a:pPr algn="l">
                        <a:lnSpc>
                          <a:spcPct val="107000"/>
                        </a:lnSpc>
                        <a:spcAft>
                          <a:spcPts val="0"/>
                        </a:spcAft>
                      </a:pPr>
                      <a:r>
                        <a:rPr lang="en-GB" sz="800" b="1" u="sng" dirty="0">
                          <a:effectLst/>
                          <a:latin typeface="Calibri" panose="020F0502020204030204" pitchFamily="34" charset="0"/>
                          <a:ea typeface="Calibri" panose="020F0502020204030204" pitchFamily="34" charset="0"/>
                          <a:cs typeface="Times New Roman" panose="02020603050405020304" pitchFamily="18" charset="0"/>
                        </a:rPr>
                        <a:t>Number</a:t>
                      </a:r>
                    </a:p>
                    <a:p>
                      <a:pPr algn="l">
                        <a:lnSpc>
                          <a:spcPct val="107000"/>
                        </a:lnSpc>
                        <a:spcAft>
                          <a:spcPts val="0"/>
                        </a:spcAft>
                      </a:pPr>
                      <a:r>
                        <a:rPr lang="en-GB" sz="800" b="1" u="sng" dirty="0" err="1">
                          <a:effectLst/>
                          <a:latin typeface="Calibri" panose="020F0502020204030204" pitchFamily="34" charset="0"/>
                          <a:ea typeface="Calibri" panose="020F0502020204030204" pitchFamily="34" charset="0"/>
                          <a:cs typeface="Times New Roman" panose="02020603050405020304" pitchFamily="18" charset="0"/>
                        </a:rPr>
                        <a:t>Comparrison</a:t>
                      </a:r>
                      <a:r>
                        <a:rPr lang="en-GB" sz="800" b="1" u="sng" dirty="0">
                          <a:effectLst/>
                          <a:latin typeface="Calibri" panose="020F0502020204030204" pitchFamily="34" charset="0"/>
                          <a:ea typeface="Calibri" panose="020F0502020204030204" pitchFamily="34" charset="0"/>
                          <a:cs typeface="Times New Roman" panose="02020603050405020304" pitchFamily="18" charset="0"/>
                        </a:rPr>
                        <a:t> </a:t>
                      </a:r>
                    </a:p>
                    <a:p>
                      <a:pPr marL="171450" marR="0" lvl="0" indent="-1714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8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Compare quantities using language: ‘more than’, ‘fewer than’.</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b="1" i="0" u="sng"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Counting</a:t>
                      </a:r>
                    </a:p>
                    <a:p>
                      <a:pPr marL="285750" indent="-285750">
                        <a:buFont typeface="Arial" panose="020B0604020202020204" pitchFamily="34" charset="0"/>
                        <a:buChar char="•"/>
                      </a:pPr>
                      <a:r>
                        <a:rPr lang="en-GB" sz="8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Recite numbers past 5.</a:t>
                      </a:r>
                    </a:p>
                    <a:p>
                      <a:pPr marL="285750" indent="-285750">
                        <a:buFont typeface="Arial" panose="020B0604020202020204" pitchFamily="34" charset="0"/>
                        <a:buChar char="•"/>
                      </a:pPr>
                      <a:r>
                        <a:rPr lang="en-GB" sz="8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Say one number for each item in order: 1,2,3,4,5.</a:t>
                      </a:r>
                    </a:p>
                    <a:p>
                      <a:pPr marL="285750" indent="-285750">
                        <a:buFont typeface="Arial" panose="020B0604020202020204" pitchFamily="34" charset="0"/>
                        <a:buChar char="•"/>
                      </a:pPr>
                      <a:r>
                        <a:rPr lang="en-GB" sz="8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Show ‘finger numbers’ up to 5.</a:t>
                      </a:r>
                    </a:p>
                    <a:p>
                      <a:pPr marL="285750" indent="-285750">
                        <a:buFont typeface="Arial" panose="020B0604020202020204" pitchFamily="34" charset="0"/>
                        <a:buChar char="•"/>
                      </a:pPr>
                      <a:r>
                        <a:rPr lang="en-GB" sz="8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Link numerals and amounts: for example, showing the right number of objects to match the numeral, up to 5.</a:t>
                      </a:r>
                    </a:p>
                    <a:p>
                      <a:pPr marL="0" indent="0">
                        <a:buFont typeface="Arial" panose="020B0604020202020204" pitchFamily="34" charset="0"/>
                        <a:buNone/>
                      </a:pPr>
                      <a:r>
                        <a:rPr lang="en-GB" sz="800" b="1" i="0" u="sng"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Cardinality </a:t>
                      </a:r>
                    </a:p>
                    <a:p>
                      <a:pPr marL="285750" indent="-285750">
                        <a:buFont typeface="Arial" panose="020B0604020202020204" pitchFamily="34" charset="0"/>
                        <a:buChar char="•"/>
                      </a:pPr>
                      <a:r>
                        <a:rPr lang="en-GB" sz="8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Develop fast recognition of up to 3 objects, without having to count them individually (‘</a:t>
                      </a:r>
                      <a:r>
                        <a:rPr lang="en-GB" sz="800" b="0" i="0" u="none" strike="noStrike" kern="1200" baseline="0" dirty="0" err="1">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subitising</a:t>
                      </a:r>
                      <a:r>
                        <a:rPr lang="en-GB" sz="8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a:t>
                      </a:r>
                    </a:p>
                    <a:p>
                      <a:pPr marL="285750" indent="-285750">
                        <a:buFont typeface="Arial" panose="020B0604020202020204" pitchFamily="34" charset="0"/>
                        <a:buChar char="•"/>
                      </a:pPr>
                      <a:r>
                        <a:rPr lang="en-GB" sz="8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Know that the last number reached when counting a small set of objects tells you how many there are in total (‘cardinal principle’).</a:t>
                      </a:r>
                    </a:p>
                    <a:p>
                      <a:pPr marL="285750" indent="-285750">
                        <a:buFont typeface="Arial" panose="020B0604020202020204" pitchFamily="34" charset="0"/>
                        <a:buChar char="•"/>
                      </a:pPr>
                      <a:r>
                        <a:rPr lang="en-GB" sz="8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Experiment with their own symbols and marks as well as numerals.</a:t>
                      </a:r>
                    </a:p>
                    <a:p>
                      <a:pPr marL="285750" indent="-285750">
                        <a:buFont typeface="Arial" panose="020B0604020202020204" pitchFamily="34" charset="0"/>
                        <a:buChar char="•"/>
                      </a:pPr>
                      <a:r>
                        <a:rPr lang="en-GB" sz="8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Solve real world mathematical problems with numbers up to 5.</a:t>
                      </a:r>
                    </a:p>
                    <a:p>
                      <a:pPr algn="l">
                        <a:lnSpc>
                          <a:spcPct val="107000"/>
                        </a:lnSpc>
                        <a:spcAft>
                          <a:spcPts val="0"/>
                        </a:spcAft>
                      </a:pPr>
                      <a:endParaRPr lang="en-GB" sz="1050" b="0" u="sng"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800" u="sng" dirty="0">
                          <a:effectLst/>
                          <a:latin typeface="Calibri" panose="020F0502020204030204" pitchFamily="34" charset="0"/>
                          <a:ea typeface="Calibri" panose="020F0502020204030204" pitchFamily="34" charset="0"/>
                          <a:cs typeface="Times New Roman" panose="02020603050405020304" pitchFamily="18" charset="0"/>
                        </a:rPr>
                        <a:t>Shape,</a:t>
                      </a:r>
                      <a:r>
                        <a:rPr lang="en-GB" sz="800" u="sng" baseline="0" dirty="0">
                          <a:effectLst/>
                          <a:latin typeface="Calibri" panose="020F0502020204030204" pitchFamily="34" charset="0"/>
                          <a:ea typeface="Calibri" panose="020F0502020204030204" pitchFamily="34" charset="0"/>
                          <a:cs typeface="Times New Roman" panose="02020603050405020304" pitchFamily="18" charset="0"/>
                        </a:rPr>
                        <a:t> Space &amp; Measure </a:t>
                      </a:r>
                      <a:r>
                        <a:rPr lang="en-GB" sz="800" u="sng"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800" u="sng" dirty="0" err="1">
                          <a:effectLst/>
                          <a:latin typeface="Calibri" panose="020F0502020204030204" pitchFamily="34" charset="0"/>
                          <a:ea typeface="Calibri" panose="020F0502020204030204" pitchFamily="34" charset="0"/>
                          <a:cs typeface="Times New Roman" panose="02020603050405020304" pitchFamily="18" charset="0"/>
                        </a:rPr>
                        <a:t>Spacial</a:t>
                      </a:r>
                      <a:r>
                        <a:rPr lang="en-GB" sz="800" u="sng" dirty="0">
                          <a:effectLst/>
                          <a:latin typeface="Calibri" panose="020F0502020204030204" pitchFamily="34" charset="0"/>
                          <a:ea typeface="Calibri" panose="020F0502020204030204" pitchFamily="34" charset="0"/>
                          <a:cs typeface="Times New Roman" panose="02020603050405020304" pitchFamily="18" charset="0"/>
                        </a:rPr>
                        <a:t> Awareness </a:t>
                      </a:r>
                    </a:p>
                    <a:p>
                      <a:pPr marL="285750" indent="-285750">
                        <a:buFont typeface="Arial" panose="020B0604020202020204" pitchFamily="34" charset="0"/>
                        <a:buChar char="•"/>
                      </a:pPr>
                      <a:r>
                        <a:rPr lang="en-GB" sz="8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Understand position through words alone – for example, “The bag is under the table,” – with no pointing.</a:t>
                      </a:r>
                    </a:p>
                    <a:p>
                      <a:pPr marL="285750" indent="-285750">
                        <a:buFont typeface="Arial" panose="020B0604020202020204" pitchFamily="34" charset="0"/>
                        <a:buChar char="•"/>
                      </a:pPr>
                      <a:r>
                        <a:rPr lang="en-GB" sz="8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Describe a familiar route.</a:t>
                      </a:r>
                    </a:p>
                    <a:p>
                      <a:pPr marL="285750" indent="-285750">
                        <a:buFont typeface="Arial" panose="020B0604020202020204" pitchFamily="34" charset="0"/>
                        <a:buChar char="•"/>
                      </a:pPr>
                      <a:r>
                        <a:rPr lang="en-GB" sz="8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Discuss routes and locations, using words like ‘in front of’ and ‘behind’.</a:t>
                      </a:r>
                    </a:p>
                    <a:p>
                      <a:pPr algn="l">
                        <a:lnSpc>
                          <a:spcPct val="107000"/>
                        </a:lnSpc>
                        <a:spcAft>
                          <a:spcPts val="0"/>
                        </a:spcAft>
                      </a:pPr>
                      <a:r>
                        <a:rPr lang="en-GB" sz="800" b="1" u="sng" dirty="0">
                          <a:effectLst/>
                          <a:latin typeface="Calibri" panose="020F0502020204030204" pitchFamily="34" charset="0"/>
                          <a:ea typeface="Calibri" panose="020F0502020204030204" pitchFamily="34" charset="0"/>
                          <a:cs typeface="Times New Roman" panose="02020603050405020304" pitchFamily="18" charset="0"/>
                        </a:rPr>
                        <a:t>Shape</a:t>
                      </a:r>
                    </a:p>
                    <a:p>
                      <a:pPr marL="285750" indent="-285750">
                        <a:buFont typeface="Arial" panose="020B0604020202020204" pitchFamily="34" charset="0"/>
                        <a:buChar char="•"/>
                      </a:pPr>
                      <a:r>
                        <a:rPr lang="en-GB" sz="8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Talk about and explore 2D and 3D shapes (for example, circles, rectangles, triangles and cuboids) using informal and mathematical language: ‘sides’, ‘corners’, ‘straight’, ‘flat’, ‘round’.</a:t>
                      </a:r>
                    </a:p>
                    <a:p>
                      <a:pPr marL="285750" indent="-285750">
                        <a:buFont typeface="Arial" panose="020B0604020202020204" pitchFamily="34" charset="0"/>
                        <a:buChar char="•"/>
                      </a:pPr>
                      <a:r>
                        <a:rPr lang="en-GB" sz="8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Select shapes appropriately: flat surfaces for building, a triangular prism for a roof etc.</a:t>
                      </a:r>
                    </a:p>
                    <a:p>
                      <a:pPr marL="285750" indent="-285750">
                        <a:buFont typeface="Arial" panose="020B0604020202020204" pitchFamily="34" charset="0"/>
                        <a:buChar char="•"/>
                      </a:pPr>
                      <a:r>
                        <a:rPr lang="en-GB" sz="8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Combine shapes to make new ones – an arch, a bigger triangle, etc.</a:t>
                      </a:r>
                    </a:p>
                    <a:p>
                      <a:pPr algn="l">
                        <a:lnSpc>
                          <a:spcPct val="107000"/>
                        </a:lnSpc>
                        <a:spcAft>
                          <a:spcPts val="0"/>
                        </a:spcAft>
                      </a:pPr>
                      <a:r>
                        <a:rPr lang="en-GB" sz="800" b="1" u="sng" dirty="0">
                          <a:effectLst/>
                          <a:latin typeface="Calibri" panose="020F0502020204030204" pitchFamily="34" charset="0"/>
                          <a:ea typeface="Calibri" panose="020F0502020204030204" pitchFamily="34" charset="0"/>
                          <a:cs typeface="Times New Roman" panose="02020603050405020304" pitchFamily="18" charset="0"/>
                        </a:rPr>
                        <a:t>Pattern </a:t>
                      </a:r>
                    </a:p>
                    <a:p>
                      <a:pPr marL="285750" indent="-285750">
                        <a:buFont typeface="Arial" panose="020B0604020202020204" pitchFamily="34" charset="0"/>
                        <a:buChar char="•"/>
                      </a:pPr>
                      <a:r>
                        <a:rPr lang="en-GB" sz="8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Talk about and identify the patterns around them. For example: stripes on clothes, designs on rugs and wallpaper. Use informal language like ‘pointy’, ‘spotty’, ‘blobs’, etc.</a:t>
                      </a:r>
                    </a:p>
                    <a:p>
                      <a:pPr marL="285750" indent="-285750">
                        <a:buFont typeface="Arial" panose="020B0604020202020204" pitchFamily="34" charset="0"/>
                        <a:buChar char="•"/>
                      </a:pPr>
                      <a:r>
                        <a:rPr lang="en-GB" sz="8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Extend and create ABAB patterns – stick, leaf, stick, leaf.</a:t>
                      </a:r>
                    </a:p>
                    <a:p>
                      <a:pPr marL="285750" indent="-285750">
                        <a:buFont typeface="Arial" panose="020B0604020202020204" pitchFamily="34" charset="0"/>
                        <a:buChar char="•"/>
                      </a:pPr>
                      <a:r>
                        <a:rPr lang="en-GB" sz="8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Notice and correct an error in a repeating pattern.</a:t>
                      </a:r>
                    </a:p>
                    <a:p>
                      <a:pPr marL="285750" indent="-285750">
                        <a:buFont typeface="Arial" panose="020B0604020202020204" pitchFamily="34" charset="0"/>
                        <a:buChar char="•"/>
                      </a:pPr>
                      <a:r>
                        <a:rPr lang="en-GB" sz="8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 to describe a sequence of events, real or fictional, using words such as ‘first’, ‘then…’</a:t>
                      </a:r>
                    </a:p>
                    <a:p>
                      <a:pPr algn="l">
                        <a:lnSpc>
                          <a:spcPct val="107000"/>
                        </a:lnSpc>
                        <a:spcAft>
                          <a:spcPts val="0"/>
                        </a:spcAft>
                      </a:pPr>
                      <a:r>
                        <a:rPr lang="en-GB" sz="800" b="1" u="sng" dirty="0">
                          <a:effectLst/>
                          <a:latin typeface="Calibri" panose="020F0502020204030204" pitchFamily="34" charset="0"/>
                          <a:ea typeface="Calibri" panose="020F0502020204030204" pitchFamily="34" charset="0"/>
                          <a:cs typeface="Times New Roman" panose="02020603050405020304" pitchFamily="18" charset="0"/>
                        </a:rPr>
                        <a:t>Measure </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Make comparisons between objects relating to size, length, weight and capacity.</a:t>
                      </a:r>
                    </a:p>
                    <a:p>
                      <a:pPr algn="l">
                        <a:lnSpc>
                          <a:spcPct val="107000"/>
                        </a:lnSpc>
                        <a:spcAft>
                          <a:spcPts val="0"/>
                        </a:spcAft>
                      </a:pPr>
                      <a:endParaRPr lang="en-GB" sz="900" b="1" u="sng"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3181248"/>
                  </a:ext>
                </a:extLst>
              </a:tr>
            </a:tbl>
          </a:graphicData>
        </a:graphic>
      </p:graphicFrame>
      <p:sp>
        <p:nvSpPr>
          <p:cNvPr id="10" name="TextBox 9"/>
          <p:cNvSpPr txBox="1"/>
          <p:nvPr/>
        </p:nvSpPr>
        <p:spPr>
          <a:xfrm>
            <a:off x="764751" y="485422"/>
            <a:ext cx="10964405" cy="861774"/>
          </a:xfrm>
          <a:prstGeom prst="rect">
            <a:avLst/>
          </a:prstGeom>
          <a:noFill/>
          <a:ln>
            <a:solidFill>
              <a:schemeClr val="tx1"/>
            </a:solidFill>
          </a:ln>
        </p:spPr>
        <p:txBody>
          <a:bodyPr wrap="square" rtlCol="0">
            <a:spAutoFit/>
          </a:bodyPr>
          <a:lstStyle/>
          <a:p>
            <a:r>
              <a:rPr lang="en-GB" sz="1600" dirty="0"/>
              <a:t>St. Boniface RC Primary </a:t>
            </a:r>
          </a:p>
          <a:p>
            <a:r>
              <a:rPr lang="en-GB" sz="1600" dirty="0"/>
              <a:t>Nursery </a:t>
            </a:r>
          </a:p>
          <a:p>
            <a:r>
              <a:rPr lang="en-GB" sz="1600" dirty="0"/>
              <a:t>Maths Yearly Knowledge Overview </a:t>
            </a:r>
          </a:p>
        </p:txBody>
      </p:sp>
      <p:pic>
        <p:nvPicPr>
          <p:cNvPr id="14" name="Picture 13"/>
          <p:cNvPicPr>
            <a:picLocks noChangeAspect="1"/>
          </p:cNvPicPr>
          <p:nvPr/>
        </p:nvPicPr>
        <p:blipFill>
          <a:blip r:embed="rId2"/>
          <a:stretch>
            <a:fillRect/>
          </a:stretch>
        </p:blipFill>
        <p:spPr>
          <a:xfrm>
            <a:off x="10743319" y="516103"/>
            <a:ext cx="635882" cy="800411"/>
          </a:xfrm>
          <a:prstGeom prst="rect">
            <a:avLst/>
          </a:prstGeom>
        </p:spPr>
      </p:pic>
      <p:pic>
        <p:nvPicPr>
          <p:cNvPr id="4" name="Picture 3"/>
          <p:cNvPicPr>
            <a:picLocks noChangeAspect="1"/>
          </p:cNvPicPr>
          <p:nvPr/>
        </p:nvPicPr>
        <p:blipFill>
          <a:blip r:embed="rId3"/>
          <a:stretch>
            <a:fillRect/>
          </a:stretch>
        </p:blipFill>
        <p:spPr>
          <a:xfrm>
            <a:off x="6626577" y="1962931"/>
            <a:ext cx="4935023" cy="2947736"/>
          </a:xfrm>
          <a:prstGeom prst="rect">
            <a:avLst/>
          </a:prstGeom>
          <a:ln w="228600" cap="sq" cmpd="thickThin">
            <a:solidFill>
              <a:srgbClr val="000000"/>
            </a:solidFill>
            <a:prstDash val="solid"/>
            <a:miter lim="800000"/>
          </a:ln>
          <a:effectLst>
            <a:innerShdw blurRad="76200">
              <a:srgbClr val="000000"/>
            </a:innerShdw>
          </a:effectLst>
        </p:spPr>
      </p:pic>
      <p:sp>
        <p:nvSpPr>
          <p:cNvPr id="5" name="TextBox 4"/>
          <p:cNvSpPr txBox="1"/>
          <p:nvPr/>
        </p:nvSpPr>
        <p:spPr>
          <a:xfrm>
            <a:off x="6495091" y="1443641"/>
            <a:ext cx="4884110" cy="369332"/>
          </a:xfrm>
          <a:prstGeom prst="rect">
            <a:avLst/>
          </a:prstGeom>
          <a:noFill/>
        </p:spPr>
        <p:txBody>
          <a:bodyPr wrap="square" rtlCol="0">
            <a:spAutoFit/>
          </a:bodyPr>
          <a:lstStyle/>
          <a:p>
            <a:r>
              <a:rPr lang="en-GB" dirty="0"/>
              <a:t>Learning overview : </a:t>
            </a:r>
          </a:p>
        </p:txBody>
      </p:sp>
    </p:spTree>
    <p:extLst>
      <p:ext uri="{BB962C8B-B14F-4D97-AF65-F5344CB8AC3E}">
        <p14:creationId xmlns:p14="http://schemas.microsoft.com/office/powerpoint/2010/main" val="11479913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764751" y="485422"/>
            <a:ext cx="10964405" cy="861774"/>
          </a:xfrm>
          <a:prstGeom prst="rect">
            <a:avLst/>
          </a:prstGeom>
          <a:noFill/>
          <a:ln>
            <a:solidFill>
              <a:schemeClr val="tx1"/>
            </a:solidFill>
          </a:ln>
        </p:spPr>
        <p:txBody>
          <a:bodyPr wrap="square" rtlCol="0">
            <a:spAutoFit/>
          </a:bodyPr>
          <a:lstStyle/>
          <a:p>
            <a:r>
              <a:rPr lang="en-GB" sz="1600" dirty="0"/>
              <a:t>St. Boniface RC Primary </a:t>
            </a:r>
          </a:p>
          <a:p>
            <a:r>
              <a:rPr lang="en-GB" sz="1600" dirty="0"/>
              <a:t>Nursery </a:t>
            </a:r>
          </a:p>
          <a:p>
            <a:r>
              <a:rPr lang="en-GB" sz="1600" dirty="0"/>
              <a:t>Phonics  Yearly Knowledge Overview </a:t>
            </a:r>
          </a:p>
        </p:txBody>
      </p:sp>
      <p:pic>
        <p:nvPicPr>
          <p:cNvPr id="14" name="Picture 13"/>
          <p:cNvPicPr>
            <a:picLocks noChangeAspect="1"/>
          </p:cNvPicPr>
          <p:nvPr/>
        </p:nvPicPr>
        <p:blipFill>
          <a:blip r:embed="rId2"/>
          <a:stretch>
            <a:fillRect/>
          </a:stretch>
        </p:blipFill>
        <p:spPr>
          <a:xfrm>
            <a:off x="10743319" y="516103"/>
            <a:ext cx="635882" cy="800411"/>
          </a:xfrm>
          <a:prstGeom prst="rect">
            <a:avLst/>
          </a:prstGeom>
        </p:spPr>
      </p:pic>
      <p:pic>
        <p:nvPicPr>
          <p:cNvPr id="3" name="Picture 2"/>
          <p:cNvPicPr>
            <a:picLocks noChangeAspect="1"/>
          </p:cNvPicPr>
          <p:nvPr/>
        </p:nvPicPr>
        <p:blipFill>
          <a:blip r:embed="rId3"/>
          <a:stretch>
            <a:fillRect/>
          </a:stretch>
        </p:blipFill>
        <p:spPr>
          <a:xfrm>
            <a:off x="369640" y="1636409"/>
            <a:ext cx="1733903" cy="1887664"/>
          </a:xfrm>
          <a:prstGeom prst="rect">
            <a:avLst/>
          </a:prstGeom>
        </p:spPr>
      </p:pic>
      <p:pic>
        <p:nvPicPr>
          <p:cNvPr id="6" name="Picture 5"/>
          <p:cNvPicPr>
            <a:picLocks noChangeAspect="1"/>
          </p:cNvPicPr>
          <p:nvPr/>
        </p:nvPicPr>
        <p:blipFill>
          <a:blip r:embed="rId4"/>
          <a:stretch>
            <a:fillRect/>
          </a:stretch>
        </p:blipFill>
        <p:spPr>
          <a:xfrm>
            <a:off x="2334897" y="1636409"/>
            <a:ext cx="1762697" cy="1887664"/>
          </a:xfrm>
          <a:prstGeom prst="rect">
            <a:avLst/>
          </a:prstGeom>
        </p:spPr>
      </p:pic>
      <p:pic>
        <p:nvPicPr>
          <p:cNvPr id="7" name="Picture 6"/>
          <p:cNvPicPr>
            <a:picLocks noChangeAspect="1"/>
          </p:cNvPicPr>
          <p:nvPr/>
        </p:nvPicPr>
        <p:blipFill>
          <a:blip r:embed="rId5"/>
          <a:stretch>
            <a:fillRect/>
          </a:stretch>
        </p:blipFill>
        <p:spPr>
          <a:xfrm>
            <a:off x="4279594" y="1615833"/>
            <a:ext cx="1698334" cy="1908240"/>
          </a:xfrm>
          <a:prstGeom prst="rect">
            <a:avLst/>
          </a:prstGeom>
        </p:spPr>
      </p:pic>
      <p:pic>
        <p:nvPicPr>
          <p:cNvPr id="8" name="Picture 7"/>
          <p:cNvPicPr>
            <a:picLocks noChangeAspect="1"/>
          </p:cNvPicPr>
          <p:nvPr/>
        </p:nvPicPr>
        <p:blipFill>
          <a:blip r:embed="rId6"/>
          <a:stretch>
            <a:fillRect/>
          </a:stretch>
        </p:blipFill>
        <p:spPr>
          <a:xfrm>
            <a:off x="6188687" y="1615833"/>
            <a:ext cx="1701926" cy="1927789"/>
          </a:xfrm>
          <a:prstGeom prst="rect">
            <a:avLst/>
          </a:prstGeom>
        </p:spPr>
      </p:pic>
      <p:pic>
        <p:nvPicPr>
          <p:cNvPr id="9" name="Picture 8"/>
          <p:cNvPicPr>
            <a:picLocks noChangeAspect="1"/>
          </p:cNvPicPr>
          <p:nvPr/>
        </p:nvPicPr>
        <p:blipFill>
          <a:blip r:embed="rId7"/>
          <a:stretch>
            <a:fillRect/>
          </a:stretch>
        </p:blipFill>
        <p:spPr>
          <a:xfrm>
            <a:off x="8096800" y="1649760"/>
            <a:ext cx="1595710" cy="1908241"/>
          </a:xfrm>
          <a:prstGeom prst="rect">
            <a:avLst/>
          </a:prstGeom>
        </p:spPr>
      </p:pic>
      <p:pic>
        <p:nvPicPr>
          <p:cNvPr id="11" name="Picture 10"/>
          <p:cNvPicPr>
            <a:picLocks noChangeAspect="1"/>
          </p:cNvPicPr>
          <p:nvPr/>
        </p:nvPicPr>
        <p:blipFill>
          <a:blip r:embed="rId8"/>
          <a:stretch>
            <a:fillRect/>
          </a:stretch>
        </p:blipFill>
        <p:spPr>
          <a:xfrm>
            <a:off x="9898697" y="1636408"/>
            <a:ext cx="1689244" cy="1921593"/>
          </a:xfrm>
          <a:prstGeom prst="rect">
            <a:avLst/>
          </a:prstGeom>
        </p:spPr>
      </p:pic>
      <p:pic>
        <p:nvPicPr>
          <p:cNvPr id="12" name="Picture 11"/>
          <p:cNvPicPr>
            <a:picLocks noChangeAspect="1"/>
          </p:cNvPicPr>
          <p:nvPr/>
        </p:nvPicPr>
        <p:blipFill>
          <a:blip r:embed="rId9"/>
          <a:stretch>
            <a:fillRect/>
          </a:stretch>
        </p:blipFill>
        <p:spPr>
          <a:xfrm>
            <a:off x="5712166" y="3846185"/>
            <a:ext cx="5875775" cy="2441725"/>
          </a:xfrm>
          <a:prstGeom prst="rect">
            <a:avLst/>
          </a:prstGeom>
        </p:spPr>
      </p:pic>
      <p:pic>
        <p:nvPicPr>
          <p:cNvPr id="13" name="Picture 12"/>
          <p:cNvPicPr>
            <a:picLocks noChangeAspect="1"/>
          </p:cNvPicPr>
          <p:nvPr/>
        </p:nvPicPr>
        <p:blipFill>
          <a:blip r:embed="rId10"/>
          <a:stretch>
            <a:fillRect/>
          </a:stretch>
        </p:blipFill>
        <p:spPr>
          <a:xfrm>
            <a:off x="459952" y="3846185"/>
            <a:ext cx="4970003" cy="2219855"/>
          </a:xfrm>
          <a:prstGeom prst="rect">
            <a:avLst/>
          </a:prstGeom>
        </p:spPr>
      </p:pic>
    </p:spTree>
    <p:extLst>
      <p:ext uri="{BB962C8B-B14F-4D97-AF65-F5344CB8AC3E}">
        <p14:creationId xmlns:p14="http://schemas.microsoft.com/office/powerpoint/2010/main" val="22659609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511</TotalTime>
  <Words>2273</Words>
  <Application>Microsoft Office PowerPoint</Application>
  <PresentationFormat>Widescreen</PresentationFormat>
  <Paragraphs>347</Paragraphs>
  <Slides>8</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8</vt:i4>
      </vt:variant>
    </vt:vector>
  </HeadingPairs>
  <TitlesOfParts>
    <vt:vector size="15" baseType="lpstr">
      <vt:lpstr>Arial</vt:lpstr>
      <vt:lpstr>Calibri</vt:lpstr>
      <vt:lpstr>Calibri Light</vt:lpstr>
      <vt:lpstr>Sassoon Infant Rg</vt:lpstr>
      <vt:lpstr>White_Rose_Noto </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Nursery Knowledge  Organisers</dc:title>
  <dc:creator>user</dc:creator>
  <cp:lastModifiedBy>Natalie Moran</cp:lastModifiedBy>
  <cp:revision>33</cp:revision>
  <dcterms:created xsi:type="dcterms:W3CDTF">2025-10-30T19:09:37Z</dcterms:created>
  <dcterms:modified xsi:type="dcterms:W3CDTF">2026-08-22T18:47:26Z</dcterms:modified>
</cp:coreProperties>
</file>