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1F75B0-1DA4-4213-94C0-66D581B8D299}" v="1" dt="2024-04-26T10:33:18.4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17/07/2024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17/07/2024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17/07/2024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17/07/2024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17/07/2024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17/07/2024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9272a2925"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 </a:t>
            </a:r>
          </a:p>
          <a:p>
            <a:r>
              <a:rPr lang="en-GB" sz="2400" b="1" dirty="0">
                <a:solidFill>
                  <a:srgbClr val="8A095B"/>
                </a:solidFill>
                <a:latin typeface="Century Gothic" panose="020B0502020202020204" pitchFamily="34" charset="0"/>
              </a:rPr>
              <a:t>Stage 4 - Houses and homes</a:t>
            </a:r>
          </a:p>
        </p:txBody>
      </p:sp>
      <p:sp>
        <p:nvSpPr>
          <p:cNvPr id="9" name="TextBox 8"/>
          <p:cNvSpPr txBox="1"/>
          <p:nvPr/>
        </p:nvSpPr>
        <p:spPr>
          <a:xfrm>
            <a:off x="7916535" y="1421091"/>
            <a:ext cx="4057095" cy="2462213"/>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describe a house in Spanish. </a:t>
            </a:r>
          </a:p>
          <a:p>
            <a:pPr marL="342900" indent="-342900">
              <a:buAutoNum type="arabicParenR"/>
            </a:pPr>
            <a:r>
              <a:rPr lang="en-GB" sz="1400" dirty="0">
                <a:latin typeface="Century Gothic" panose="020B0502020202020204" pitchFamily="34" charset="0"/>
              </a:rPr>
              <a:t>I can read and understand descriptive sentences. </a:t>
            </a:r>
          </a:p>
          <a:p>
            <a:pPr marL="342900" indent="-342900">
              <a:buAutoNum type="arabicParenR"/>
            </a:pPr>
            <a:r>
              <a:rPr lang="en-GB" sz="1400" dirty="0">
                <a:latin typeface="Century Gothic" panose="020B0502020202020204" pitchFamily="34" charset="0"/>
              </a:rPr>
              <a:t>I can use adjectives to describe rooms in the house </a:t>
            </a:r>
          </a:p>
          <a:p>
            <a:pPr marL="342900" indent="-342900">
              <a:buAutoNum type="arabicParenR"/>
            </a:pPr>
            <a:r>
              <a:rPr lang="en-GB" sz="1400" dirty="0">
                <a:latin typeface="Century Gothic" panose="020B0502020202020204" pitchFamily="34" charset="0"/>
              </a:rPr>
              <a:t>I can understand new nouns and use them to play a game.</a:t>
            </a:r>
          </a:p>
          <a:p>
            <a:pPr marL="342900" indent="-342900">
              <a:buAutoNum type="arabicParenR"/>
            </a:pPr>
            <a:r>
              <a:rPr lang="en-GB" sz="1400" dirty="0">
                <a:latin typeface="Century Gothic" panose="020B0502020202020204" pitchFamily="34" charset="0"/>
              </a:rPr>
              <a:t>I can create a story</a:t>
            </a:r>
          </a:p>
          <a:p>
            <a:pPr marL="342900" indent="-342900">
              <a:buAutoNum type="arabicParenR"/>
            </a:pPr>
            <a:r>
              <a:rPr lang="en-GB" sz="1400" dirty="0">
                <a:latin typeface="Century Gothic" panose="020B0502020202020204" pitchFamily="34" charset="0"/>
              </a:rPr>
              <a:t>I can use prepositions to say where things are</a:t>
            </a:r>
          </a:p>
        </p:txBody>
      </p:sp>
      <p:sp>
        <p:nvSpPr>
          <p:cNvPr id="11" name="Rectangle 10"/>
          <p:cNvSpPr/>
          <p:nvPr/>
        </p:nvSpPr>
        <p:spPr>
          <a:xfrm>
            <a:off x="347325" y="6470462"/>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347325" y="5563626"/>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use a sequence of simple sentences with nouns and adjectives to describe a house. </a:t>
            </a:r>
          </a:p>
          <a:p>
            <a:r>
              <a:rPr lang="en-GB" sz="1400" dirty="0">
                <a:latin typeface="Century Gothic" panose="020B0502020202020204" pitchFamily="34" charset="0"/>
              </a:rPr>
              <a:t>Can ask and answer where something is using prepositions. </a:t>
            </a:r>
          </a:p>
        </p:txBody>
      </p:sp>
      <p:sp>
        <p:nvSpPr>
          <p:cNvPr id="14" name="TextBox 5">
            <a:extLst>
              <a:ext uri="{FF2B5EF4-FFF2-40B4-BE49-F238E27FC236}">
                <a16:creationId xmlns:a16="http://schemas.microsoft.com/office/drawing/2014/main" id="{E1A7A250-9F90-427E-B55D-1A44A03C7DEA}"/>
              </a:ext>
            </a:extLst>
          </p:cNvPr>
          <p:cNvSpPr txBox="1"/>
          <p:nvPr/>
        </p:nvSpPr>
        <p:spPr>
          <a:xfrm>
            <a:off x="347325" y="1280168"/>
            <a:ext cx="7451939" cy="4148251"/>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pPr>
              <a:lnSpc>
                <a:spcPct val="107000"/>
              </a:lnSpc>
              <a:spcAft>
                <a:spcPts val="800"/>
              </a:spcAft>
            </a:pPr>
            <a:r>
              <a:rPr lang="en-GB" sz="1400" dirty="0">
                <a:latin typeface="Century Gothic" panose="020B0502020202020204" pitchFamily="34" charset="0"/>
              </a:rPr>
              <a:t>During this half term the children will learn vocabulary for rooms in the house and furniture nouns inspired by artist Piet Mondrian, write descriptive sentences, explore Spanish castles and their vocabulary, play "Escape from the Castle," create their own “Enter the Castle!” stories, and discover the whereabouts of the Christmas Elf while revisiting personal information and prepositions.</a:t>
            </a:r>
          </a:p>
          <a:p>
            <a:endParaRPr lang="en-GB" sz="1400" dirty="0">
              <a:latin typeface="Century Gothic" panose="020B0502020202020204" pitchFamily="34" charset="0"/>
            </a:endParaRPr>
          </a:p>
          <a:p>
            <a:r>
              <a:rPr lang="en-GB" sz="1400" dirty="0">
                <a:latin typeface="Century Gothic" panose="020B0502020202020204" pitchFamily="34" charset="0"/>
              </a:rPr>
              <a:t>Through games, native speaker clips and independent tasks, they will explore the following content, topics and language: </a:t>
            </a:r>
          </a:p>
          <a:p>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Learn nouns for rooms in a house</a:t>
            </a:r>
          </a:p>
          <a:p>
            <a:pPr marL="171450" indent="-171450">
              <a:buFontTx/>
              <a:buChar char="-"/>
            </a:pPr>
            <a:r>
              <a:rPr lang="en-GB" sz="1400" dirty="0">
                <a:latin typeface="Century Gothic" panose="020B0502020202020204" pitchFamily="34" charset="0"/>
              </a:rPr>
              <a:t>Learn nouns for furniture in the house</a:t>
            </a:r>
          </a:p>
          <a:p>
            <a:pPr marL="171450" indent="-171450">
              <a:buFontTx/>
              <a:buChar char="-"/>
            </a:pPr>
            <a:r>
              <a:rPr lang="en-GB" sz="1400" dirty="0">
                <a:latin typeface="Century Gothic" panose="020B0502020202020204" pitchFamily="34" charset="0"/>
              </a:rPr>
              <a:t>Read, say and write descriptive sentences</a:t>
            </a:r>
          </a:p>
          <a:p>
            <a:pPr marL="171450" indent="-171450">
              <a:buFontTx/>
              <a:buChar char="-"/>
            </a:pPr>
            <a:r>
              <a:rPr lang="en-GB" sz="1400" dirty="0">
                <a:latin typeface="Century Gothic" panose="020B0502020202020204" pitchFamily="34" charset="0"/>
              </a:rPr>
              <a:t>Explore Spanish castles and new nouns associated with castles</a:t>
            </a:r>
          </a:p>
          <a:p>
            <a:pPr marL="171450" indent="-171450">
              <a:buFontTx/>
              <a:buChar char="-"/>
            </a:pPr>
            <a:r>
              <a:rPr lang="en-GB" sz="1400" dirty="0">
                <a:latin typeface="Century Gothic" panose="020B0502020202020204" pitchFamily="34" charset="0"/>
              </a:rPr>
              <a:t>Play game using new language</a:t>
            </a:r>
          </a:p>
          <a:p>
            <a:pPr marL="171450" indent="-171450">
              <a:buFontTx/>
              <a:buChar char="-"/>
            </a:pPr>
            <a:r>
              <a:rPr lang="en-GB" sz="1400" dirty="0">
                <a:latin typeface="Century Gothic" panose="020B0502020202020204" pitchFamily="34" charset="0"/>
              </a:rPr>
              <a:t>Follow a story about a castle then write own castle inspired story</a:t>
            </a:r>
          </a:p>
          <a:p>
            <a:pPr marL="171450" indent="-171450">
              <a:buFontTx/>
              <a:buChar char="-"/>
            </a:pPr>
            <a:r>
              <a:rPr lang="en-GB" sz="1400" dirty="0">
                <a:latin typeface="Century Gothic" panose="020B0502020202020204" pitchFamily="34" charset="0"/>
              </a:rPr>
              <a:t>Revisit personal information</a:t>
            </a:r>
          </a:p>
          <a:p>
            <a:pPr marL="171450" indent="-171450">
              <a:buFontTx/>
              <a:buChar char="-"/>
            </a:pPr>
            <a:r>
              <a:rPr lang="en-GB" sz="1400" dirty="0">
                <a:latin typeface="Century Gothic" panose="020B0502020202020204" pitchFamily="34" charset="0"/>
              </a:rPr>
              <a:t>Explore prepositions as you answer: Where is the elf?</a:t>
            </a:r>
          </a:p>
        </p:txBody>
      </p:sp>
      <p:sp>
        <p:nvSpPr>
          <p:cNvPr id="15" name="TextBox 8">
            <a:extLst>
              <a:ext uri="{FF2B5EF4-FFF2-40B4-BE49-F238E27FC236}">
                <a16:creationId xmlns:a16="http://schemas.microsoft.com/office/drawing/2014/main" id="{62446484-3D5F-4B8F-BDB7-132DCAA48395}"/>
              </a:ext>
            </a:extLst>
          </p:cNvPr>
          <p:cNvSpPr txBox="1"/>
          <p:nvPr/>
        </p:nvSpPr>
        <p:spPr>
          <a:xfrm>
            <a:off x="7943713" y="4823658"/>
            <a:ext cx="4029917"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latin typeface="Century Gothic" panose="020B0502020202020204" pitchFamily="34" charset="0"/>
                <a:hlinkClick r:id="rId2"/>
              </a:rPr>
              <a:t>Examples of work - homes and houses</a:t>
            </a:r>
            <a:endParaRPr lang="en-GB" sz="1400" dirty="0">
              <a:latin typeface="Century Gothic" panose="020B0502020202020204" pitchFamily="34" charset="0"/>
            </a:endParaRPr>
          </a:p>
        </p:txBody>
      </p:sp>
      <p:pic>
        <p:nvPicPr>
          <p:cNvPr id="2" name="Picture 1" descr="A close-up of a logo&#10;&#10;Description automatically generated">
            <a:extLst>
              <a:ext uri="{FF2B5EF4-FFF2-40B4-BE49-F238E27FC236}">
                <a16:creationId xmlns:a16="http://schemas.microsoft.com/office/drawing/2014/main" id="{F9192EF1-2E98-058B-0DFC-D8A779962B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1378" y="177540"/>
            <a:ext cx="1181299" cy="1181299"/>
          </a:xfrm>
          <a:prstGeom prst="rect">
            <a:avLst/>
          </a:prstGeom>
        </p:spPr>
      </p:pic>
      <p:pic>
        <p:nvPicPr>
          <p:cNvPr id="5" name="Picture 4" descr="A picture containing graphics, drawing, food&#10;&#10;Description automatically generated">
            <a:extLst>
              <a:ext uri="{FF2B5EF4-FFF2-40B4-BE49-F238E27FC236}">
                <a16:creationId xmlns:a16="http://schemas.microsoft.com/office/drawing/2014/main" id="{6E110E2E-F559-60F3-0DCE-E1417FCA6B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4767" y="433666"/>
            <a:ext cx="1081686" cy="721124"/>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TotalTime>
  <Words>262</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61</cp:revision>
  <cp:lastPrinted>2019-02-25T10:36:43Z</cp:lastPrinted>
  <dcterms:created xsi:type="dcterms:W3CDTF">2019-02-25T10:25:29Z</dcterms:created>
  <dcterms:modified xsi:type="dcterms:W3CDTF">2024-07-17T11:39:18Z</dcterms:modified>
</cp:coreProperties>
</file>