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FF32A5-E56F-4242-A9D6-8D554E90F054}" v="1" dt="2024-05-16T10:22:41.3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F5FF32A5-E56F-4242-A9D6-8D554E90F054}"/>
    <pc:docChg chg="custSel modSld">
      <pc:chgData name="Emilie Woodroffe" userId="b157383c7860d663" providerId="LiveId" clId="{F5FF32A5-E56F-4242-A9D6-8D554E90F054}" dt="2024-05-16T10:23:21.785" v="24" actId="20577"/>
      <pc:docMkLst>
        <pc:docMk/>
      </pc:docMkLst>
      <pc:sldChg chg="addSp delSp modSp mod">
        <pc:chgData name="Emilie Woodroffe" userId="b157383c7860d663" providerId="LiveId" clId="{F5FF32A5-E56F-4242-A9D6-8D554E90F054}" dt="2024-05-16T10:23:21.785" v="24" actId="20577"/>
        <pc:sldMkLst>
          <pc:docMk/>
          <pc:sldMk cId="4172752275" sldId="256"/>
        </pc:sldMkLst>
        <pc:spChg chg="mod">
          <ac:chgData name="Emilie Woodroffe" userId="b157383c7860d663" providerId="LiveId" clId="{F5FF32A5-E56F-4242-A9D6-8D554E90F054}" dt="2024-05-16T10:23:21.785" v="24" actId="20577"/>
          <ac:spMkLst>
            <pc:docMk/>
            <pc:sldMk cId="4172752275" sldId="256"/>
            <ac:spMk id="9" creationId="{00000000-0000-0000-0000-000000000000}"/>
          </ac:spMkLst>
        </pc:spChg>
        <pc:spChg chg="mod">
          <ac:chgData name="Emilie Woodroffe" userId="b157383c7860d663" providerId="LiveId" clId="{F5FF32A5-E56F-4242-A9D6-8D554E90F054}" dt="2024-05-16T10:23:06.184" v="19" actId="20577"/>
          <ac:spMkLst>
            <pc:docMk/>
            <pc:sldMk cId="4172752275" sldId="256"/>
            <ac:spMk id="14" creationId="{E1A7A250-9F90-427E-B55D-1A44A03C7DEA}"/>
          </ac:spMkLst>
        </pc:spChg>
        <pc:spChg chg="mod">
          <ac:chgData name="Emilie Woodroffe" userId="b157383c7860d663" providerId="LiveId" clId="{F5FF32A5-E56F-4242-A9D6-8D554E90F054}" dt="2024-05-16T10:22:31.087" v="0" actId="207"/>
          <ac:spMkLst>
            <pc:docMk/>
            <pc:sldMk cId="4172752275" sldId="256"/>
            <ac:spMk id="18" creationId="{5F956160-524D-4C49-B01D-89EFD1885621}"/>
          </ac:spMkLst>
        </pc:spChg>
        <pc:picChg chg="del">
          <ac:chgData name="Emilie Woodroffe" userId="b157383c7860d663" providerId="LiveId" clId="{F5FF32A5-E56F-4242-A9D6-8D554E90F054}" dt="2024-05-16T10:22:32.515" v="1" actId="478"/>
          <ac:picMkLst>
            <pc:docMk/>
            <pc:sldMk cId="4172752275" sldId="256"/>
            <ac:picMk id="4" creationId="{E5B3EEDD-1849-12C6-01DA-9297A8898752}"/>
          </ac:picMkLst>
        </pc:picChg>
        <pc:picChg chg="add mod">
          <ac:chgData name="Emilie Woodroffe" userId="b157383c7860d663" providerId="LiveId" clId="{F5FF32A5-E56F-4242-A9D6-8D554E90F054}" dt="2024-05-16T10:22:41.322" v="2"/>
          <ac:picMkLst>
            <pc:docMk/>
            <pc:sldMk cId="4172752275" sldId="256"/>
            <ac:picMk id="5" creationId="{7C87B316-4BFD-F38E-E3FB-B02D9E8C7A6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16/07/2024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16/07/2024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16/07/2024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16/07/2024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9272a2923"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 </a:t>
            </a:r>
          </a:p>
          <a:p>
            <a:r>
              <a:rPr lang="en-GB" sz="2400" b="1" dirty="0">
                <a:solidFill>
                  <a:srgbClr val="8A095B"/>
                </a:solidFill>
                <a:latin typeface="Century Gothic" panose="020B0502020202020204" pitchFamily="34" charset="0"/>
              </a:rPr>
              <a:t>Stage 3 Time in the city </a:t>
            </a:r>
          </a:p>
        </p:txBody>
      </p:sp>
      <p:sp>
        <p:nvSpPr>
          <p:cNvPr id="9" name="TextBox 8"/>
          <p:cNvSpPr txBox="1"/>
          <p:nvPr/>
        </p:nvSpPr>
        <p:spPr>
          <a:xfrm>
            <a:off x="7916535" y="1601192"/>
            <a:ext cx="4057095" cy="2246769"/>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understand some facts about the capital city of Spain.</a:t>
            </a:r>
          </a:p>
          <a:p>
            <a:pPr marL="342900" indent="-342900">
              <a:buAutoNum type="arabicParenR"/>
            </a:pPr>
            <a:r>
              <a:rPr lang="en-GB" sz="1400" dirty="0">
                <a:latin typeface="Century Gothic" panose="020B0502020202020204" pitchFamily="34" charset="0"/>
              </a:rPr>
              <a:t>I can ask for an entrance ticket.</a:t>
            </a:r>
          </a:p>
          <a:p>
            <a:pPr marL="342900" indent="-342900">
              <a:buAutoNum type="arabicParenR"/>
            </a:pPr>
            <a:r>
              <a:rPr lang="en-GB" sz="1400" dirty="0">
                <a:latin typeface="Century Gothic" panose="020B0502020202020204" pitchFamily="34" charset="0"/>
              </a:rPr>
              <a:t>I can give and understand some simple directions around the city.</a:t>
            </a:r>
          </a:p>
          <a:p>
            <a:pPr marL="342900" indent="-342900">
              <a:buAutoNum type="arabicParenR"/>
            </a:pPr>
            <a:r>
              <a:rPr lang="en-GB" sz="1400" dirty="0">
                <a:latin typeface="Century Gothic" panose="020B0502020202020204" pitchFamily="34" charset="0"/>
              </a:rPr>
              <a:t>I can say and write a description of the city.</a:t>
            </a:r>
          </a:p>
          <a:p>
            <a:pPr marL="342900" indent="-342900">
              <a:buAutoNum type="arabicParenR"/>
            </a:pPr>
            <a:r>
              <a:rPr lang="en-GB" sz="1400" dirty="0">
                <a:latin typeface="Century Gothic" panose="020B0502020202020204" pitchFamily="34" charset="0"/>
              </a:rPr>
              <a:t>I can buy a souvenir and ask for a price.</a:t>
            </a:r>
          </a:p>
          <a:p>
            <a:pPr marL="342900" indent="-342900">
              <a:buAutoNum type="arabicParenR"/>
            </a:pPr>
            <a:r>
              <a:rPr lang="en-GB" sz="1400" dirty="0">
                <a:latin typeface="Century Gothic" panose="020B0502020202020204" pitchFamily="34" charset="0"/>
              </a:rPr>
              <a:t>I can describe a festive jumper. </a:t>
            </a:r>
          </a:p>
        </p:txBody>
      </p:sp>
      <p:sp>
        <p:nvSpPr>
          <p:cNvPr id="11" name="Rectangle 10"/>
          <p:cNvSpPr/>
          <p:nvPr/>
        </p:nvSpPr>
        <p:spPr>
          <a:xfrm>
            <a:off x="347325" y="6475312"/>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80514" y="5714573"/>
            <a:ext cx="11693116" cy="738664"/>
          </a:xfrm>
          <a:prstGeom prst="rect">
            <a:avLst/>
          </a:prstGeom>
          <a:noFill/>
          <a:ln w="38100">
            <a:solidFill>
              <a:srgbClr val="8A095B"/>
            </a:solidFill>
          </a:ln>
        </p:spPr>
        <p:txBody>
          <a:bodyPr wrap="square" rtlCol="0">
            <a:spAutoFit/>
          </a:bodyPr>
          <a:lstStyle/>
          <a:p>
            <a:pPr algn="just"/>
            <a:r>
              <a:rPr lang="en-GB" sz="1400" b="1" dirty="0">
                <a:latin typeface="Century Gothic" panose="020B0502020202020204" pitchFamily="34" charset="0"/>
              </a:rPr>
              <a:t>Key Performance Indicators</a:t>
            </a:r>
          </a:p>
          <a:p>
            <a:pPr algn="just"/>
            <a:r>
              <a:rPr lang="en-GB" sz="1400" dirty="0">
                <a:latin typeface="Century Gothic" panose="020B0502020202020204" pitchFamily="34" charset="0"/>
              </a:rPr>
              <a:t>Can say and write a simple sequence of sentences using nouns to describe a city or a town. Can say nouns for souvenirs. Can say what a souvenir cost. Can write a simple description using Christmas-themed vocabulary</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1213685"/>
            <a:ext cx="7451939" cy="4401205"/>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pPr algn="just"/>
            <a:r>
              <a:rPr lang="en-GB" sz="1400" dirty="0">
                <a:latin typeface="Century Gothic" panose="020B0502020202020204" pitchFamily="34" charset="0"/>
              </a:rPr>
              <a:t>During this half term, the children will review and build on what they've learned about town places from Stage 2. They'll learn about Madrid, explore its facts, and practice language for buying tickets and asking for directions. They'll also become tour guides, writing rainbow sentences. For a Christmas-themed activity, they'll design festive jumpers. Through games, native speaker clips and independent tasks, they will explore the following content, topics and language: </a:t>
            </a:r>
          </a:p>
          <a:p>
            <a:pPr algn="just"/>
            <a:endParaRPr lang="en-GB" sz="1400" dirty="0">
              <a:latin typeface="Century Gothic" panose="020B0502020202020204" pitchFamily="34" charset="0"/>
            </a:endParaRPr>
          </a:p>
          <a:p>
            <a:pPr algn="just"/>
            <a:r>
              <a:rPr lang="en-GB" sz="1400" b="1" dirty="0">
                <a:latin typeface="Century Gothic" panose="020B0502020202020204" pitchFamily="34" charset="0"/>
              </a:rPr>
              <a:t>In the city</a:t>
            </a:r>
            <a:endParaRPr lang="en-GB" sz="1400" dirty="0">
              <a:latin typeface="Century Gothic" panose="020B0502020202020204" pitchFamily="34" charset="0"/>
            </a:endParaRPr>
          </a:p>
          <a:p>
            <a:pPr marL="285750" indent="-285750" algn="just">
              <a:buFontTx/>
              <a:buChar char="-"/>
            </a:pPr>
            <a:r>
              <a:rPr lang="en-GB" sz="1400" dirty="0">
                <a:latin typeface="Century Gothic" panose="020B0502020202020204" pitchFamily="34" charset="0"/>
              </a:rPr>
              <a:t>Explore a city in Spain including reading and understanding facts</a:t>
            </a:r>
          </a:p>
          <a:p>
            <a:pPr marL="285750" indent="-285750" algn="just">
              <a:buFontTx/>
              <a:buChar char="-"/>
            </a:pPr>
            <a:r>
              <a:rPr lang="en-GB" sz="1400" dirty="0">
                <a:latin typeface="Century Gothic" panose="020B0502020202020204" pitchFamily="34" charset="0"/>
              </a:rPr>
              <a:t>Look at nouns for places in a town or city, including shops</a:t>
            </a:r>
          </a:p>
          <a:p>
            <a:pPr marL="285750" indent="-285750" algn="just">
              <a:buFontTx/>
              <a:buChar char="-"/>
            </a:pPr>
            <a:r>
              <a:rPr lang="en-GB" sz="1400" dirty="0">
                <a:latin typeface="Century Gothic" panose="020B0502020202020204" pitchFamily="34" charset="0"/>
              </a:rPr>
              <a:t>Explore language for buying tickets to a tourist attraction, including the polite request</a:t>
            </a:r>
          </a:p>
          <a:p>
            <a:pPr marL="285750" indent="-285750" algn="just">
              <a:buFontTx/>
              <a:buChar char="-"/>
            </a:pPr>
            <a:r>
              <a:rPr lang="en-GB" sz="1400" dirty="0">
                <a:latin typeface="Century Gothic" panose="020B0502020202020204" pitchFamily="34" charset="0"/>
              </a:rPr>
              <a:t>Describe a city in the role of a tour guide</a:t>
            </a:r>
          </a:p>
          <a:p>
            <a:pPr algn="just"/>
            <a:r>
              <a:rPr lang="en-GB" sz="1400" b="1" dirty="0">
                <a:latin typeface="Century Gothic" panose="020B0502020202020204" pitchFamily="34" charset="0"/>
              </a:rPr>
              <a:t>Souvenir shopping </a:t>
            </a:r>
          </a:p>
          <a:p>
            <a:pPr marL="285750" indent="-285750" algn="just">
              <a:buFontTx/>
              <a:buChar char="-"/>
            </a:pPr>
            <a:r>
              <a:rPr lang="en-GB" sz="1400" dirty="0">
                <a:latin typeface="Century Gothic" panose="020B0502020202020204" pitchFamily="34" charset="0"/>
              </a:rPr>
              <a:t>Learn and remember nouns for souvenirs</a:t>
            </a:r>
          </a:p>
          <a:p>
            <a:pPr marL="285750" indent="-285750" algn="just">
              <a:buFontTx/>
              <a:buChar char="-"/>
            </a:pPr>
            <a:r>
              <a:rPr lang="en-GB" sz="1400" dirty="0">
                <a:latin typeface="Century Gothic" panose="020B0502020202020204" pitchFamily="34" charset="0"/>
              </a:rPr>
              <a:t>Recognise and understand prices</a:t>
            </a:r>
          </a:p>
          <a:p>
            <a:pPr marL="285750" indent="-285750" algn="just">
              <a:buFontTx/>
              <a:buChar char="-"/>
            </a:pPr>
            <a:r>
              <a:rPr lang="en-GB" sz="1400" dirty="0">
                <a:latin typeface="Century Gothic" panose="020B0502020202020204" pitchFamily="34" charset="0"/>
              </a:rPr>
              <a:t>Ask for a price</a:t>
            </a:r>
          </a:p>
          <a:p>
            <a:pPr algn="just"/>
            <a:r>
              <a:rPr lang="en-GB" sz="1400" b="1" dirty="0">
                <a:latin typeface="Century Gothic" panose="020B0502020202020204" pitchFamily="34" charset="0"/>
              </a:rPr>
              <a:t>Festive jumpers </a:t>
            </a:r>
          </a:p>
          <a:p>
            <a:pPr marL="171450" indent="-171450" algn="just">
              <a:buFontTx/>
              <a:buChar char="-"/>
            </a:pPr>
            <a:r>
              <a:rPr lang="en-GB" sz="1400" dirty="0">
                <a:latin typeface="Century Gothic" panose="020B0502020202020204" pitchFamily="34" charset="0"/>
              </a:rPr>
              <a:t>Design and describe a Christmas jumper</a:t>
            </a:r>
          </a:p>
        </p:txBody>
      </p:sp>
      <p:sp>
        <p:nvSpPr>
          <p:cNvPr id="15" name="TextBox 8">
            <a:extLst>
              <a:ext uri="{FF2B5EF4-FFF2-40B4-BE49-F238E27FC236}">
                <a16:creationId xmlns:a16="http://schemas.microsoft.com/office/drawing/2014/main" id="{62446484-3D5F-4B8F-BDB7-132DCAA48395}"/>
              </a:ext>
            </a:extLst>
          </p:cNvPr>
          <p:cNvSpPr txBox="1"/>
          <p:nvPr/>
        </p:nvSpPr>
        <p:spPr>
          <a:xfrm>
            <a:off x="7943713" y="4823658"/>
            <a:ext cx="4029917"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a:latin typeface="Century Gothic" panose="020B0502020202020204" pitchFamily="34" charset="0"/>
                <a:hlinkClick r:id="rId2"/>
              </a:rPr>
              <a:t>Examples of work - Time in the city</a:t>
            </a:r>
            <a:endParaRPr lang="en-GB" sz="1600" dirty="0">
              <a:latin typeface="Century Gothic" panose="020B0502020202020204" pitchFamily="34" charset="0"/>
            </a:endParaRPr>
          </a:p>
        </p:txBody>
      </p:sp>
      <p:pic>
        <p:nvPicPr>
          <p:cNvPr id="2" name="Picture 1" descr="A close-up of a logo&#10;&#10;Description automatically generated">
            <a:extLst>
              <a:ext uri="{FF2B5EF4-FFF2-40B4-BE49-F238E27FC236}">
                <a16:creationId xmlns:a16="http://schemas.microsoft.com/office/drawing/2014/main" id="{4775872A-E0E7-43A8-D87B-61FE5F9F7E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1378" y="177540"/>
            <a:ext cx="1181299" cy="1181299"/>
          </a:xfrm>
          <a:prstGeom prst="rect">
            <a:avLst/>
          </a:prstGeom>
        </p:spPr>
      </p:pic>
      <p:pic>
        <p:nvPicPr>
          <p:cNvPr id="5" name="Picture 4" descr="A picture containing graphics, drawing, food&#10;&#10;Description automatically generated">
            <a:extLst>
              <a:ext uri="{FF2B5EF4-FFF2-40B4-BE49-F238E27FC236}">
                <a16:creationId xmlns:a16="http://schemas.microsoft.com/office/drawing/2014/main" id="{7C87B316-4BFD-F38E-E3FB-B02D9E8C7A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4767" y="433666"/>
            <a:ext cx="1081686" cy="721124"/>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TotalTime>
  <Words>294</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54</cp:revision>
  <cp:lastPrinted>2019-02-25T10:36:43Z</cp:lastPrinted>
  <dcterms:created xsi:type="dcterms:W3CDTF">2019-02-25T10:25:29Z</dcterms:created>
  <dcterms:modified xsi:type="dcterms:W3CDTF">2024-07-16T12:34:23Z</dcterms:modified>
</cp:coreProperties>
</file>