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B413"/>
    <a:srgbClr val="FAB122"/>
    <a:srgbClr val="8A095B"/>
    <a:srgbClr val="00AE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57C66E-8E60-4074-BA28-808829B922EA}" v="1" dt="2024-04-26T13:37:46.04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4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764" y="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Woodroffe" userId="b157383c7860d663" providerId="LiveId" clId="{5D57C66E-8E60-4074-BA28-808829B922EA}"/>
    <pc:docChg chg="undo custSel modSld">
      <pc:chgData name="Emilie Woodroffe" userId="b157383c7860d663" providerId="LiveId" clId="{5D57C66E-8E60-4074-BA28-808829B922EA}" dt="2024-04-30T14:12:05.075" v="133" actId="1076"/>
      <pc:docMkLst>
        <pc:docMk/>
      </pc:docMkLst>
      <pc:sldChg chg="addSp delSp modSp mod">
        <pc:chgData name="Emilie Woodroffe" userId="b157383c7860d663" providerId="LiveId" clId="{5D57C66E-8E60-4074-BA28-808829B922EA}" dt="2024-04-30T14:12:05.075" v="133" actId="1076"/>
        <pc:sldMkLst>
          <pc:docMk/>
          <pc:sldMk cId="4172752275" sldId="256"/>
        </pc:sldMkLst>
        <pc:spChg chg="mod">
          <ac:chgData name="Emilie Woodroffe" userId="b157383c7860d663" providerId="LiveId" clId="{5D57C66E-8E60-4074-BA28-808829B922EA}" dt="2024-04-30T14:09:07.145" v="96" actId="20577"/>
          <ac:spMkLst>
            <pc:docMk/>
            <pc:sldMk cId="4172752275" sldId="256"/>
            <ac:spMk id="8" creationId="{00000000-0000-0000-0000-000000000000}"/>
          </ac:spMkLst>
        </pc:spChg>
        <pc:spChg chg="mod">
          <ac:chgData name="Emilie Woodroffe" userId="b157383c7860d663" providerId="LiveId" clId="{5D57C66E-8E60-4074-BA28-808829B922EA}" dt="2024-04-26T13:36:43.709" v="54" actId="20577"/>
          <ac:spMkLst>
            <pc:docMk/>
            <pc:sldMk cId="4172752275" sldId="256"/>
            <ac:spMk id="9" creationId="{00000000-0000-0000-0000-000000000000}"/>
          </ac:spMkLst>
        </pc:spChg>
        <pc:spChg chg="mod">
          <ac:chgData name="Emilie Woodroffe" userId="b157383c7860d663" providerId="LiveId" clId="{5D57C66E-8E60-4074-BA28-808829B922EA}" dt="2024-04-26T13:36:18.741" v="11" actId="1076"/>
          <ac:spMkLst>
            <pc:docMk/>
            <pc:sldMk cId="4172752275" sldId="256"/>
            <ac:spMk id="11" creationId="{00000000-0000-0000-0000-000000000000}"/>
          </ac:spMkLst>
        </pc:spChg>
        <pc:spChg chg="mod">
          <ac:chgData name="Emilie Woodroffe" userId="b157383c7860d663" providerId="LiveId" clId="{5D57C66E-8E60-4074-BA28-808829B922EA}" dt="2024-04-30T14:12:05.075" v="133" actId="1076"/>
          <ac:spMkLst>
            <pc:docMk/>
            <pc:sldMk cId="4172752275" sldId="256"/>
            <ac:spMk id="13" creationId="{00000000-0000-0000-0000-000000000000}"/>
          </ac:spMkLst>
        </pc:spChg>
        <pc:spChg chg="mod">
          <ac:chgData name="Emilie Woodroffe" userId="b157383c7860d663" providerId="LiveId" clId="{5D57C66E-8E60-4074-BA28-808829B922EA}" dt="2024-04-30T14:12:01.540" v="132" actId="20577"/>
          <ac:spMkLst>
            <pc:docMk/>
            <pc:sldMk cId="4172752275" sldId="256"/>
            <ac:spMk id="14" creationId="{E1A7A250-9F90-427E-B55D-1A44A03C7DEA}"/>
          </ac:spMkLst>
        </pc:spChg>
        <pc:spChg chg="mod">
          <ac:chgData name="Emilie Woodroffe" userId="b157383c7860d663" providerId="LiveId" clId="{5D57C66E-8E60-4074-BA28-808829B922EA}" dt="2024-04-26T13:36:15.376" v="10" actId="404"/>
          <ac:spMkLst>
            <pc:docMk/>
            <pc:sldMk cId="4172752275" sldId="256"/>
            <ac:spMk id="15" creationId="{62446484-3D5F-4B8F-BDB7-132DCAA48395}"/>
          </ac:spMkLst>
        </pc:spChg>
        <pc:spChg chg="mod">
          <ac:chgData name="Emilie Woodroffe" userId="b157383c7860d663" providerId="LiveId" clId="{5D57C66E-8E60-4074-BA28-808829B922EA}" dt="2024-04-26T13:36:10.161" v="9" actId="255"/>
          <ac:spMkLst>
            <pc:docMk/>
            <pc:sldMk cId="4172752275" sldId="256"/>
            <ac:spMk id="18" creationId="{5F956160-524D-4C49-B01D-89EFD1885621}"/>
          </ac:spMkLst>
        </pc:spChg>
        <pc:picChg chg="add mod">
          <ac:chgData name="Emilie Woodroffe" userId="b157383c7860d663" providerId="LiveId" clId="{5D57C66E-8E60-4074-BA28-808829B922EA}" dt="2024-04-26T13:37:46.041" v="55"/>
          <ac:picMkLst>
            <pc:docMk/>
            <pc:sldMk cId="4172752275" sldId="256"/>
            <ac:picMk id="2" creationId="{A58FE6CC-4D1C-C896-2B21-8ADA67FE2BA1}"/>
          </ac:picMkLst>
        </pc:picChg>
        <pc:picChg chg="del">
          <ac:chgData name="Emilie Woodroffe" userId="b157383c7860d663" providerId="LiveId" clId="{5D57C66E-8E60-4074-BA28-808829B922EA}" dt="2024-04-26T13:35:39.602" v="2" actId="478"/>
          <ac:picMkLst>
            <pc:docMk/>
            <pc:sldMk cId="4172752275" sldId="256"/>
            <ac:picMk id="3" creationId="{1DDB3E9F-92BD-4F83-97FF-9C63991C2E4A}"/>
          </ac:picMkLst>
        </pc:picChg>
        <pc:picChg chg="add mod">
          <ac:chgData name="Emilie Woodroffe" userId="b157383c7860d663" providerId="LiveId" clId="{5D57C66E-8E60-4074-BA28-808829B922EA}" dt="2024-04-26T13:37:46.041" v="55"/>
          <ac:picMkLst>
            <pc:docMk/>
            <pc:sldMk cId="4172752275" sldId="256"/>
            <ac:picMk id="4" creationId="{2C2573E4-7218-4813-DAFF-92CA9AABAE9E}"/>
          </ac:picMkLst>
        </pc:picChg>
        <pc:picChg chg="del">
          <ac:chgData name="Emilie Woodroffe" userId="b157383c7860d663" providerId="LiveId" clId="{5D57C66E-8E60-4074-BA28-808829B922EA}" dt="2024-04-26T13:35:42.048" v="3" actId="478"/>
          <ac:picMkLst>
            <pc:docMk/>
            <pc:sldMk cId="4172752275" sldId="256"/>
            <ac:picMk id="7" creationId="{8EADAE55-01EC-41AC-9C0D-A28D14A68DF1}"/>
          </ac:picMkLst>
        </pc:picChg>
        <pc:picChg chg="del">
          <ac:chgData name="Emilie Woodroffe" userId="b157383c7860d663" providerId="LiveId" clId="{5D57C66E-8E60-4074-BA28-808829B922EA}" dt="2024-04-26T13:35:37.464" v="1" actId="478"/>
          <ac:picMkLst>
            <pc:docMk/>
            <pc:sldMk cId="4172752275" sldId="256"/>
            <ac:picMk id="16" creationId="{FC9D190F-9F26-4B67-B01D-54B7A207BA0C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378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1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891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587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223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06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921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548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409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830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088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6EF688-72EB-4B25-AA9C-B95F9652A26B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833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pln.myvle.co.uk/index.php?name=FileManager&amp;fid=4L242629272a282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F956160-524D-4C49-B01D-89EFD1885621}"/>
              </a:ext>
            </a:extLst>
          </p:cNvPr>
          <p:cNvSpPr/>
          <p:nvPr/>
        </p:nvSpPr>
        <p:spPr>
          <a:xfrm>
            <a:off x="0" y="-5507"/>
            <a:ext cx="12192000" cy="243632"/>
          </a:xfrm>
          <a:prstGeom prst="rect">
            <a:avLst/>
          </a:prstGeom>
          <a:solidFill>
            <a:srgbClr val="FAB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13838" y="382688"/>
            <a:ext cx="7148987" cy="830997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>
                <a:solidFill>
                  <a:srgbClr val="8A095B"/>
                </a:solidFill>
                <a:latin typeface="Century Gothic" panose="020B0502020202020204" pitchFamily="34" charset="0"/>
              </a:rPr>
              <a:t>Medium </a:t>
            </a:r>
            <a:r>
              <a:rPr lang="en-GB" sz="2400" b="1" dirty="0">
                <a:solidFill>
                  <a:srgbClr val="8A095B"/>
                </a:solidFill>
                <a:latin typeface="Century Gothic" panose="020B0502020202020204" pitchFamily="34" charset="0"/>
              </a:rPr>
              <a:t>Term Plan: </a:t>
            </a:r>
          </a:p>
          <a:p>
            <a:r>
              <a:rPr lang="en-GB" sz="2400" b="1" dirty="0">
                <a:solidFill>
                  <a:srgbClr val="8A095B"/>
                </a:solidFill>
                <a:latin typeface="Century Gothic" panose="020B0502020202020204" pitchFamily="34" charset="0"/>
              </a:rPr>
              <a:t>Stage 1 The calendar and celebrations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889358" y="1350331"/>
            <a:ext cx="4057095" cy="267765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Learning Objective for each lesson:</a:t>
            </a:r>
            <a:endParaRPr lang="en-GB" sz="1400" dirty="0">
              <a:latin typeface="Century Gothic" panose="020B0502020202020204" pitchFamily="34" charset="0"/>
            </a:endParaRPr>
          </a:p>
          <a:p>
            <a:pPr marL="342900" indent="-342900">
              <a:buAutoNum type="arabicParenR"/>
            </a:pPr>
            <a:r>
              <a:rPr lang="en-GB" sz="1400" dirty="0">
                <a:latin typeface="Century Gothic" panose="020B0502020202020204" pitchFamily="34" charset="0"/>
              </a:rPr>
              <a:t>I can say and write some colours linked to fireworks. </a:t>
            </a:r>
          </a:p>
          <a:p>
            <a:pPr marL="342900" indent="-342900">
              <a:buAutoNum type="arabicParenR"/>
            </a:pPr>
            <a:r>
              <a:rPr lang="en-GB" sz="1400" dirty="0">
                <a:latin typeface="Century Gothic" panose="020B0502020202020204" pitchFamily="34" charset="0"/>
              </a:rPr>
              <a:t>I can say and write some days of the week. </a:t>
            </a:r>
          </a:p>
          <a:p>
            <a:pPr marL="342900" indent="-342900">
              <a:buAutoNum type="arabicParenR"/>
            </a:pPr>
            <a:r>
              <a:rPr lang="en-GB" sz="1400" dirty="0">
                <a:latin typeface="Century Gothic" panose="020B0502020202020204" pitchFamily="34" charset="0"/>
              </a:rPr>
              <a:t>I can remember days of the week in Spanish. </a:t>
            </a:r>
          </a:p>
          <a:p>
            <a:pPr marL="342900" indent="-342900">
              <a:buAutoNum type="arabicParenR"/>
            </a:pPr>
            <a:r>
              <a:rPr lang="en-GB" sz="1400" dirty="0">
                <a:latin typeface="Century Gothic" panose="020B0502020202020204" pitchFamily="34" charset="0"/>
              </a:rPr>
              <a:t>I can understand some months of the year in Spanish. </a:t>
            </a:r>
          </a:p>
          <a:p>
            <a:pPr marL="342900" indent="-342900">
              <a:buAutoNum type="arabicParenR"/>
            </a:pPr>
            <a:r>
              <a:rPr lang="en-GB" sz="1400" dirty="0">
                <a:latin typeface="Century Gothic" panose="020B0502020202020204" pitchFamily="34" charset="0"/>
              </a:rPr>
              <a:t>I can read and write dates in Spanish.</a:t>
            </a:r>
          </a:p>
          <a:p>
            <a:pPr marL="342900" indent="-342900">
              <a:buAutoNum type="arabicParenR"/>
            </a:pPr>
            <a:r>
              <a:rPr lang="en-GB" sz="1400" dirty="0">
                <a:latin typeface="Century Gothic" panose="020B0502020202020204" pitchFamily="34" charset="0"/>
              </a:rPr>
              <a:t>I can remember months and learn about how Christmas is celebrated in Spain.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84647" y="6478810"/>
            <a:ext cx="32496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© Primary Languages Network 2020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0513" y="5655670"/>
            <a:ext cx="11693116" cy="738664"/>
          </a:xfrm>
          <a:prstGeom prst="rect">
            <a:avLst/>
          </a:prstGeom>
          <a:noFill/>
          <a:ln w="38100">
            <a:solidFill>
              <a:srgbClr val="8A095B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Key Performance Indicators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Can read and say adjectives of colour. Can recognise and say days of the week. Can attempt to copy-write accurately a day of the week. Can recognise and say most months of the year. Can attempt to write accurately an important month of the year. </a:t>
            </a:r>
          </a:p>
        </p:txBody>
      </p:sp>
      <p:sp>
        <p:nvSpPr>
          <p:cNvPr id="14" name="TextBox 5">
            <a:extLst>
              <a:ext uri="{FF2B5EF4-FFF2-40B4-BE49-F238E27FC236}">
                <a16:creationId xmlns:a16="http://schemas.microsoft.com/office/drawing/2014/main" id="{E1A7A250-9F90-427E-B55D-1A44A03C7DEA}"/>
              </a:ext>
            </a:extLst>
          </p:cNvPr>
          <p:cNvSpPr txBox="1"/>
          <p:nvPr/>
        </p:nvSpPr>
        <p:spPr>
          <a:xfrm>
            <a:off x="280513" y="1350331"/>
            <a:ext cx="7451939" cy="4185761"/>
          </a:xfrm>
          <a:prstGeom prst="rect">
            <a:avLst/>
          </a:prstGeom>
          <a:noFill/>
          <a:ln w="38100">
            <a:solidFill>
              <a:srgbClr val="00AEEF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 dirty="0">
                <a:latin typeface="Century Gothic" panose="020B0502020202020204" pitchFamily="34" charset="0"/>
              </a:rPr>
              <a:t>In this module: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During this half term the children will revisit colours with a fireworks theme. They will go on to learn the days of the week and months of the year. 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Through songs, games, native speaker clips and independent tasks, they will explore the following content, topics and language: 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Fireworks colours</a:t>
            </a:r>
            <a:endParaRPr lang="en-GB" sz="1400" dirty="0">
              <a:latin typeface="Century Gothic" panose="020B0502020202020204" pitchFamily="34" charset="0"/>
            </a:endParaRPr>
          </a:p>
          <a:p>
            <a:pPr marL="285750" indent="-2857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Revisit and recall colours</a:t>
            </a:r>
          </a:p>
          <a:p>
            <a:pPr marL="285750" indent="-2857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Learn new colours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Calendar Time</a:t>
            </a:r>
            <a:endParaRPr lang="en-GB" sz="1400" dirty="0">
              <a:latin typeface="Century Gothic" panose="020B0502020202020204" pitchFamily="34" charset="0"/>
            </a:endParaRP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Learn the names of days of the week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Follow a story about days of the week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Learn the months of the year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Recognise the nouns written down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Express their birthday month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Date 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- Write the date in Spanish.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Celebrations</a:t>
            </a:r>
            <a:r>
              <a:rPr lang="en-GB" sz="1400" dirty="0">
                <a:latin typeface="Century Gothic" panose="020B0502020202020204" pitchFamily="34" charset="0"/>
              </a:rPr>
              <a:t> 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- Learn about Christmas traditions in Spain.</a:t>
            </a:r>
          </a:p>
        </p:txBody>
      </p:sp>
      <p:pic>
        <p:nvPicPr>
          <p:cNvPr id="2" name="Picture 1" descr="A close-up of a logo&#10;&#10;Description automatically generated">
            <a:extLst>
              <a:ext uri="{FF2B5EF4-FFF2-40B4-BE49-F238E27FC236}">
                <a16:creationId xmlns:a16="http://schemas.microsoft.com/office/drawing/2014/main" id="{A58FE6CC-4D1C-C896-2B21-8ADA67FE2BA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1378" y="177540"/>
            <a:ext cx="1181299" cy="1181299"/>
          </a:xfrm>
          <a:prstGeom prst="rect">
            <a:avLst/>
          </a:prstGeom>
        </p:spPr>
      </p:pic>
      <p:pic>
        <p:nvPicPr>
          <p:cNvPr id="4" name="Picture 3" descr="A picture containing graphics, drawing, food&#10;&#10;Description automatically generated">
            <a:extLst>
              <a:ext uri="{FF2B5EF4-FFF2-40B4-BE49-F238E27FC236}">
                <a16:creationId xmlns:a16="http://schemas.microsoft.com/office/drawing/2014/main" id="{2C2573E4-7218-4813-DAFF-92CA9AABAE9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4767" y="433666"/>
            <a:ext cx="1081686" cy="721124"/>
          </a:xfrm>
          <a:prstGeom prst="rect">
            <a:avLst/>
          </a:prstGeom>
        </p:spPr>
      </p:pic>
      <p:sp>
        <p:nvSpPr>
          <p:cNvPr id="3" name="TextBox 8">
            <a:extLst>
              <a:ext uri="{FF2B5EF4-FFF2-40B4-BE49-F238E27FC236}">
                <a16:creationId xmlns:a16="http://schemas.microsoft.com/office/drawing/2014/main" id="{4E623D70-130C-347E-9EAD-1EB0432484B3}"/>
              </a:ext>
            </a:extLst>
          </p:cNvPr>
          <p:cNvSpPr txBox="1"/>
          <p:nvPr/>
        </p:nvSpPr>
        <p:spPr>
          <a:xfrm>
            <a:off x="7810902" y="4792251"/>
            <a:ext cx="4214001" cy="307777"/>
          </a:xfrm>
          <a:prstGeom prst="rect">
            <a:avLst/>
          </a:prstGeom>
          <a:noFill/>
          <a:ln w="38100">
            <a:solidFill>
              <a:srgbClr val="21B413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dirty="0">
                <a:latin typeface="Century Gothic" panose="020B0502020202020204" pitchFamily="34" charset="0"/>
                <a:hlinkClick r:id="rId4"/>
              </a:rPr>
              <a:t>Examples of work – Calendar and celebrations</a:t>
            </a:r>
            <a:endParaRPr lang="en-GB" sz="14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2752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</TotalTime>
  <Words>264</Words>
  <Application>Microsoft Office PowerPoint</Application>
  <PresentationFormat>Widescreen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Janet Lloyd</dc:creator>
  <cp:lastModifiedBy>Catherine Simms</cp:lastModifiedBy>
  <cp:revision>49</cp:revision>
  <cp:lastPrinted>2019-02-25T10:36:43Z</cp:lastPrinted>
  <dcterms:created xsi:type="dcterms:W3CDTF">2019-02-25T10:25:29Z</dcterms:created>
  <dcterms:modified xsi:type="dcterms:W3CDTF">2024-07-15T12:06:13Z</dcterms:modified>
</cp:coreProperties>
</file>